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344" r:id="rId3"/>
    <p:sldId id="355" r:id="rId4"/>
    <p:sldId id="302" r:id="rId5"/>
    <p:sldId id="351" r:id="rId6"/>
    <p:sldId id="303" r:id="rId7"/>
    <p:sldId id="357" r:id="rId8"/>
    <p:sldId id="358" r:id="rId9"/>
    <p:sldId id="356" r:id="rId10"/>
    <p:sldId id="360" r:id="rId11"/>
    <p:sldId id="361" r:id="rId12"/>
    <p:sldId id="364" r:id="rId13"/>
    <p:sldId id="367" r:id="rId14"/>
    <p:sldId id="368" r:id="rId15"/>
    <p:sldId id="333" r:id="rId16"/>
    <p:sldId id="369" r:id="rId17"/>
    <p:sldId id="331" r:id="rId18"/>
    <p:sldId id="332" r:id="rId19"/>
    <p:sldId id="307" r:id="rId20"/>
    <p:sldId id="376" r:id="rId21"/>
    <p:sldId id="339" r:id="rId22"/>
    <p:sldId id="304" r:id="rId23"/>
    <p:sldId id="341" r:id="rId24"/>
    <p:sldId id="348" r:id="rId25"/>
    <p:sldId id="346" r:id="rId26"/>
    <p:sldId id="378" r:id="rId27"/>
    <p:sldId id="379" r:id="rId28"/>
    <p:sldId id="381" r:id="rId29"/>
    <p:sldId id="383" r:id="rId30"/>
    <p:sldId id="384" r:id="rId31"/>
    <p:sldId id="372" r:id="rId32"/>
    <p:sldId id="385" r:id="rId33"/>
    <p:sldId id="35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33" autoAdjust="0"/>
  </p:normalViewPr>
  <p:slideViewPr>
    <p:cSldViewPr snapToGrid="0" snapToObjects="1">
      <p:cViewPr varScale="1">
        <p:scale>
          <a:sx n="102" d="100"/>
          <a:sy n="102" d="100"/>
        </p:scale>
        <p:origin x="-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..</c:v>
                </c:pt>
              </c:strCache>
            </c:strRef>
          </c:tx>
          <c:dLbls>
            <c:dLbl>
              <c:idx val="0"/>
              <c:layout>
                <c:manualLayout>
                  <c:x val="0.00339902688804234"/>
                  <c:y val="-0.030936358308312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679818759604097"/>
                  <c:y val="2.83580008552405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Variant Pipeline</a:t>
                    </a:r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Tools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Variant Association Tools</c:v>
                </c:pt>
                <c:pt idx="1">
                  <c:v>Variant Simulation Tools</c:v>
                </c:pt>
                <c:pt idx="2">
                  <c:v>Variant Pipeline Tools</c:v>
                </c:pt>
                <c:pt idx="3">
                  <c:v>Utilities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10.0</c:v>
                </c:pt>
                <c:pt idx="1">
                  <c:v>10.0</c:v>
                </c:pt>
                <c:pt idx="2">
                  <c:v>10.0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0.38077</cdr:x>
      <cdr:y>0.3789</cdr:y>
    </cdr:from>
    <cdr:to>
      <cdr:x>0.60274</cdr:x>
      <cdr:y>0.60164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9355" y="1555448"/>
          <a:ext cx="127625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dirty="0" smtClean="0"/>
            <a:t>Variant </a:t>
          </a:r>
        </a:p>
        <a:p xmlns:a="http://schemas.openxmlformats.org/drawingml/2006/main">
          <a:r>
            <a:rPr lang="en-US" sz="2800" dirty="0" smtClean="0"/>
            <a:t>  Tools</a:t>
          </a:r>
          <a:endParaRPr lang="en-US" sz="2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16859-6AAF-D84A-BE7C-354F0469FBB6}" type="datetimeFigureOut">
              <a:rPr lang="en-US" smtClean="0"/>
              <a:t>1/12/15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73683-5772-4D4B-9257-3A4DE551C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877D-D6AB-9A47-8ADB-2BC7A8805349}" type="datetimeFigureOut">
              <a:rPr lang="en-US" smtClean="0"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F6E9-E2EE-B442-AC89-D8EB17E0B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2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877D-D6AB-9A47-8ADB-2BC7A8805349}" type="datetimeFigureOut">
              <a:rPr lang="en-US" smtClean="0"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F6E9-E2EE-B442-AC89-D8EB17E0B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9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877D-D6AB-9A47-8ADB-2BC7A8805349}" type="datetimeFigureOut">
              <a:rPr lang="en-US" smtClean="0"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F6E9-E2EE-B442-AC89-D8EB17E0B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877D-D6AB-9A47-8ADB-2BC7A8805349}" type="datetimeFigureOut">
              <a:rPr lang="en-US" smtClean="0"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F6E9-E2EE-B442-AC89-D8EB17E0B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5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877D-D6AB-9A47-8ADB-2BC7A8805349}" type="datetimeFigureOut">
              <a:rPr lang="en-US" smtClean="0"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F6E9-E2EE-B442-AC89-D8EB17E0B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8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877D-D6AB-9A47-8ADB-2BC7A8805349}" type="datetimeFigureOut">
              <a:rPr lang="en-US" smtClean="0"/>
              <a:t>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F6E9-E2EE-B442-AC89-D8EB17E0B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5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877D-D6AB-9A47-8ADB-2BC7A8805349}" type="datetimeFigureOut">
              <a:rPr lang="en-US" smtClean="0"/>
              <a:t>1/12/15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F6E9-E2EE-B442-AC89-D8EB17E0B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4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877D-D6AB-9A47-8ADB-2BC7A8805349}" type="datetimeFigureOut">
              <a:rPr lang="en-US" smtClean="0"/>
              <a:t>1/12/15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F6E9-E2EE-B442-AC89-D8EB17E0B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4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877D-D6AB-9A47-8ADB-2BC7A8805349}" type="datetimeFigureOut">
              <a:rPr lang="en-US" smtClean="0"/>
              <a:t>1/12/15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F6E9-E2EE-B442-AC89-D8EB17E0B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877D-D6AB-9A47-8ADB-2BC7A8805349}" type="datetimeFigureOut">
              <a:rPr lang="en-US" smtClean="0"/>
              <a:t>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F6E9-E2EE-B442-AC89-D8EB17E0B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2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877D-D6AB-9A47-8ADB-2BC7A8805349}" type="datetimeFigureOut">
              <a:rPr lang="en-US" smtClean="0"/>
              <a:t>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F6E9-E2EE-B442-AC89-D8EB17E0B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1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1877D-D6AB-9A47-8ADB-2BC7A8805349}" type="datetimeFigureOut">
              <a:rPr lang="en-US" smtClean="0"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0F6E9-E2EE-B442-AC89-D8EB17E0B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Arial Rounded MT Bold"/>
          <a:ea typeface="+mj-ea"/>
          <a:cs typeface="Arial Rounded MT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png"/><Relationship Id="rId6" Type="http://schemas.openxmlformats.org/officeDocument/2006/relationships/image" Target="../media/image21.jp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4601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RNA </a:t>
            </a:r>
            <a:r>
              <a:rPr lang="en-US" dirty="0" err="1" smtClean="0"/>
              <a:t>Seq</a:t>
            </a:r>
            <a:r>
              <a:rPr lang="en-US" dirty="0" smtClean="0"/>
              <a:t> data analysis using</a:t>
            </a:r>
            <a:br>
              <a:rPr lang="en-US" dirty="0" smtClean="0"/>
            </a:br>
            <a:r>
              <a:rPr lang="en-US" sz="1050" dirty="0" smtClean="0"/>
              <a:t> </a:t>
            </a:r>
            <a:br>
              <a:rPr lang="en-US" sz="1050" dirty="0" smtClean="0"/>
            </a:br>
            <a:r>
              <a:rPr lang="en-US" sz="4800" dirty="0" smtClean="0"/>
              <a:t>Variant Pipeline Tools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905064" y="4283527"/>
            <a:ext cx="5576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 Peng, Ph.D.</a:t>
            </a:r>
          </a:p>
          <a:p>
            <a:pPr algn="ctr"/>
            <a:r>
              <a:rPr lang="en-US" dirty="0" smtClean="0"/>
              <a:t>Department of Bioinformatics and Computational Biology</a:t>
            </a:r>
          </a:p>
          <a:p>
            <a:pPr algn="ctr"/>
            <a:r>
              <a:rPr lang="en-US" dirty="0" smtClean="0"/>
              <a:t>The University of Texas, MD Anderson Cancer Center</a:t>
            </a:r>
          </a:p>
          <a:p>
            <a:pPr algn="ctr"/>
            <a:r>
              <a:rPr lang="en-US" dirty="0" smtClean="0"/>
              <a:t>Jan 12,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3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Show details of a </a:t>
            </a:r>
            <a:r>
              <a:rPr lang="en-US" dirty="0" smtClean="0"/>
              <a:t>local or online pipelines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9453" y="577583"/>
            <a:ext cx="879876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08" y="718636"/>
            <a:ext cx="879876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508" y="3514382"/>
            <a:ext cx="8333759" cy="1384995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Pipelines can be local or online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Online pipelines are automatically downloaded to users’ resource directory ($HOME/.</a:t>
            </a:r>
            <a:r>
              <a:rPr lang="en-US" sz="2800" dirty="0" err="1" smtClean="0">
                <a:solidFill>
                  <a:schemeClr val="accent1"/>
                </a:solidFill>
              </a:rPr>
              <a:t>variant_tools</a:t>
            </a:r>
            <a:r>
              <a:rPr lang="en-US" sz="2800" dirty="0" smtClean="0">
                <a:solidFill>
                  <a:schemeClr val="accent1"/>
                </a:solidFill>
              </a:rPr>
              <a:t>)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3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Execute a Pipeline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6" y="621137"/>
            <a:ext cx="8798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6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19"/>
          <p:cNvSpPr/>
          <p:nvPr/>
        </p:nvSpPr>
        <p:spPr>
          <a:xfrm>
            <a:off x="5581831" y="2145883"/>
            <a:ext cx="2524929" cy="170792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Private Repository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Variant Tools Repository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692914" y="1501852"/>
            <a:ext cx="4062754" cy="246125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Variant Tools Repository</a:t>
            </a:r>
            <a:endParaRPr lang="en-US" sz="2200" dirty="0"/>
          </a:p>
        </p:txBody>
      </p:sp>
      <p:pic>
        <p:nvPicPr>
          <p:cNvPr id="5" name="Picture 4" descr="Screen Shot 2014-06-15 at 12.28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38" y="4856999"/>
            <a:ext cx="1104900" cy="1384300"/>
          </a:xfrm>
          <a:prstGeom prst="rect">
            <a:avLst/>
          </a:prstGeom>
        </p:spPr>
      </p:pic>
      <p:pic>
        <p:nvPicPr>
          <p:cNvPr id="7" name="Picture 6" descr="Screen Shot 2014-06-15 at 12.38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52" y="4856999"/>
            <a:ext cx="2394518" cy="1213366"/>
          </a:xfrm>
          <a:prstGeom prst="rect">
            <a:avLst/>
          </a:prstGeom>
        </p:spPr>
      </p:pic>
      <p:sp>
        <p:nvSpPr>
          <p:cNvPr id="15" name="Document 14"/>
          <p:cNvSpPr/>
          <p:nvPr/>
        </p:nvSpPr>
        <p:spPr>
          <a:xfrm>
            <a:off x="1436273" y="3161359"/>
            <a:ext cx="571930" cy="355600"/>
          </a:xfrm>
          <a:prstGeom prst="flowChartDocumen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Pipeline</a:t>
            </a:r>
            <a:endParaRPr lang="en-US" sz="8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015386" y="3786966"/>
            <a:ext cx="550319" cy="8218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78935" y="3603766"/>
            <a:ext cx="785021" cy="1253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801938" y="3769569"/>
            <a:ext cx="547438" cy="7860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ocument 15"/>
          <p:cNvSpPr/>
          <p:nvPr/>
        </p:nvSpPr>
        <p:spPr>
          <a:xfrm>
            <a:off x="2445191" y="3260138"/>
            <a:ext cx="571930" cy="355600"/>
          </a:xfrm>
          <a:prstGeom prst="flowChartDocumen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Pipeline</a:t>
            </a:r>
            <a:endParaRPr lang="en-US" sz="800" dirty="0"/>
          </a:p>
        </p:txBody>
      </p:sp>
      <p:sp>
        <p:nvSpPr>
          <p:cNvPr id="17" name="Document 16"/>
          <p:cNvSpPr/>
          <p:nvPr/>
        </p:nvSpPr>
        <p:spPr>
          <a:xfrm>
            <a:off x="5835740" y="3281910"/>
            <a:ext cx="571930" cy="355600"/>
          </a:xfrm>
          <a:prstGeom prst="flowChartDocumen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Pipeline</a:t>
            </a:r>
            <a:endParaRPr lang="en-US" sz="800" dirty="0"/>
          </a:p>
        </p:txBody>
      </p:sp>
      <p:sp>
        <p:nvSpPr>
          <p:cNvPr id="18" name="Document 17"/>
          <p:cNvSpPr/>
          <p:nvPr/>
        </p:nvSpPr>
        <p:spPr>
          <a:xfrm>
            <a:off x="6663452" y="3339159"/>
            <a:ext cx="571930" cy="355600"/>
          </a:xfrm>
          <a:prstGeom prst="flowChartDocumen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Pipeline</a:t>
            </a:r>
            <a:endParaRPr lang="en-US" sz="800" dirty="0"/>
          </a:p>
        </p:txBody>
      </p:sp>
      <p:sp>
        <p:nvSpPr>
          <p:cNvPr id="19" name="Document 18"/>
          <p:cNvSpPr/>
          <p:nvPr/>
        </p:nvSpPr>
        <p:spPr>
          <a:xfrm>
            <a:off x="3259547" y="3248166"/>
            <a:ext cx="571930" cy="355600"/>
          </a:xfrm>
          <a:prstGeom prst="flowChartDocumen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Pipeline</a:t>
            </a:r>
            <a:endParaRPr lang="en-US" sz="800" dirty="0"/>
          </a:p>
        </p:txBody>
      </p:sp>
      <p:sp>
        <p:nvSpPr>
          <p:cNvPr id="23" name="Document 22"/>
          <p:cNvSpPr/>
          <p:nvPr/>
        </p:nvSpPr>
        <p:spPr>
          <a:xfrm>
            <a:off x="1443456" y="4723715"/>
            <a:ext cx="571930" cy="355600"/>
          </a:xfrm>
          <a:prstGeom prst="flowChartDocumen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Pipeline</a:t>
            </a:r>
            <a:endParaRPr lang="en-US" sz="8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016356" y="4032754"/>
            <a:ext cx="1278183" cy="9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565705" y="3963110"/>
            <a:ext cx="3394399" cy="974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373637" y="3694759"/>
            <a:ext cx="3607847" cy="1070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Document 26"/>
          <p:cNvSpPr/>
          <p:nvPr/>
        </p:nvSpPr>
        <p:spPr>
          <a:xfrm>
            <a:off x="3290035" y="2723110"/>
            <a:ext cx="571930" cy="355600"/>
          </a:xfrm>
          <a:prstGeom prst="flowChartDocumen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Pipeline</a:t>
            </a:r>
            <a:endParaRPr lang="en-US" sz="800" dirty="0"/>
          </a:p>
        </p:txBody>
      </p:sp>
      <p:sp>
        <p:nvSpPr>
          <p:cNvPr id="29" name="Document 28"/>
          <p:cNvSpPr/>
          <p:nvPr/>
        </p:nvSpPr>
        <p:spPr>
          <a:xfrm>
            <a:off x="3861965" y="2392910"/>
            <a:ext cx="571930" cy="355600"/>
          </a:xfrm>
          <a:prstGeom prst="flowChartDocumen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Pipeline</a:t>
            </a:r>
            <a:endParaRPr lang="en-US" sz="800" dirty="0"/>
          </a:p>
        </p:txBody>
      </p:sp>
      <p:sp>
        <p:nvSpPr>
          <p:cNvPr id="30" name="Document 29"/>
          <p:cNvSpPr/>
          <p:nvPr/>
        </p:nvSpPr>
        <p:spPr>
          <a:xfrm>
            <a:off x="7267470" y="2549326"/>
            <a:ext cx="571930" cy="355600"/>
          </a:xfrm>
          <a:prstGeom prst="flowChartDocumen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Pipeline</a:t>
            </a:r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4801784" y="1577469"/>
            <a:ext cx="3343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nsolas"/>
                <a:cs typeface="Consolas"/>
              </a:rPr>
              <a:t>http:</a:t>
            </a:r>
            <a:r>
              <a:rPr lang="en-US" sz="1600" dirty="0" smtClean="0">
                <a:latin typeface="Consolas"/>
                <a:cs typeface="Consolas"/>
              </a:rPr>
              <a:t>//your-</a:t>
            </a:r>
            <a:r>
              <a:rPr lang="en-US" sz="1600" dirty="0" err="1" smtClean="0">
                <a:latin typeface="Consolas"/>
                <a:cs typeface="Consolas"/>
              </a:rPr>
              <a:t>url</a:t>
            </a:r>
            <a:r>
              <a:rPr lang="en-US" sz="1600" dirty="0" smtClean="0">
                <a:latin typeface="Consolas"/>
                <a:cs typeface="Consolas"/>
              </a:rPr>
              <a:t>/path-to-repo</a:t>
            </a:r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5910" y="931138"/>
            <a:ext cx="42458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nsolas"/>
                <a:cs typeface="Consolas"/>
              </a:rPr>
              <a:t>http://</a:t>
            </a:r>
            <a:r>
              <a:rPr lang="en-US" sz="1600" dirty="0" smtClean="0">
                <a:latin typeface="Consolas"/>
                <a:cs typeface="Consolas"/>
              </a:rPr>
              <a:t>bioinformatics.mdanderson.org</a:t>
            </a:r>
          </a:p>
          <a:p>
            <a:r>
              <a:rPr lang="en-US" sz="1600" dirty="0">
                <a:latin typeface="Consolas"/>
                <a:cs typeface="Consolas"/>
              </a:rPr>
              <a:t>/</a:t>
            </a:r>
            <a:r>
              <a:rPr lang="en-US" sz="1600" dirty="0" smtClean="0">
                <a:latin typeface="Consolas"/>
                <a:cs typeface="Consolas"/>
              </a:rPr>
              <a:t>Software</a:t>
            </a:r>
            <a:r>
              <a:rPr lang="en-US" sz="1600" dirty="0">
                <a:latin typeface="Consolas"/>
                <a:cs typeface="Consolas"/>
              </a:rPr>
              <a:t>/</a:t>
            </a:r>
            <a:r>
              <a:rPr lang="en-US" sz="1600" dirty="0" err="1">
                <a:latin typeface="Consolas"/>
                <a:cs typeface="Consolas"/>
              </a:rPr>
              <a:t>VariantTools</a:t>
            </a:r>
            <a:r>
              <a:rPr lang="en-US" sz="1600" dirty="0" smtClean="0">
                <a:latin typeface="Consolas"/>
                <a:cs typeface="Consolas"/>
              </a:rPr>
              <a:t>/repository</a:t>
            </a:r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5384" y="6488668"/>
            <a:ext cx="805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Settings in global </a:t>
            </a:r>
            <a:r>
              <a:rPr lang="en-US" dirty="0" err="1" smtClean="0">
                <a:latin typeface="Consolas"/>
                <a:cs typeface="Consolas"/>
              </a:rPr>
              <a:t>site_options.py</a:t>
            </a:r>
            <a:r>
              <a:rPr lang="en-US" dirty="0" smtClean="0">
                <a:latin typeface="Consolas"/>
                <a:cs typeface="Consolas"/>
              </a:rPr>
              <a:t> or per-user </a:t>
            </a:r>
            <a:r>
              <a:rPr lang="en-US" dirty="0" err="1" smtClean="0">
                <a:latin typeface="Consolas"/>
                <a:cs typeface="Consolas"/>
              </a:rPr>
              <a:t>user_options.py</a:t>
            </a:r>
            <a:endParaRPr lang="en-US" dirty="0" smtClean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7382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30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Galaxy pipeline file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704573"/>
            <a:ext cx="8798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4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Variant Pipeline Tools Spec File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1103" y="565512"/>
            <a:ext cx="745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63" y="565512"/>
            <a:ext cx="745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989" y="565512"/>
            <a:ext cx="745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9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Allowed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user input</a:t>
            </a:r>
          </a:p>
          <a:p>
            <a:r>
              <a:rPr lang="en-US" dirty="0" smtClean="0"/>
              <a:t>Check availability </a:t>
            </a:r>
            <a:r>
              <a:rPr lang="en-US" dirty="0" smtClean="0"/>
              <a:t>and versions of </a:t>
            </a:r>
            <a:r>
              <a:rPr lang="en-US" dirty="0" smtClean="0"/>
              <a:t>commands</a:t>
            </a:r>
            <a:endParaRPr lang="en-US" dirty="0" smtClean="0"/>
          </a:p>
          <a:p>
            <a:r>
              <a:rPr lang="en-US" dirty="0"/>
              <a:t>Check or download required resources</a:t>
            </a:r>
          </a:p>
          <a:p>
            <a:r>
              <a:rPr lang="en-US" dirty="0" smtClean="0"/>
              <a:t>Execute arbitrary shell commands</a:t>
            </a:r>
          </a:p>
          <a:p>
            <a:r>
              <a:rPr lang="en-US" dirty="0" smtClean="0"/>
              <a:t>Execute variant </a:t>
            </a:r>
            <a:r>
              <a:rPr lang="en-US" dirty="0" smtClean="0"/>
              <a:t>tools-provided, third-party, or self-written actions (Python based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269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actions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551" y="686032"/>
            <a:ext cx="879876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92" y="686032"/>
            <a:ext cx="879876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509" y="3514382"/>
            <a:ext cx="7775806" cy="954107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“</a:t>
            </a:r>
            <a:r>
              <a:rPr lang="en-US" sz="2800" dirty="0" err="1" smtClean="0">
                <a:solidFill>
                  <a:schemeClr val="accent1"/>
                </a:solidFill>
              </a:rPr>
              <a:t>vtools</a:t>
            </a:r>
            <a:r>
              <a:rPr lang="en-US" sz="2800" dirty="0" smtClean="0">
                <a:solidFill>
                  <a:schemeClr val="accent1"/>
                </a:solidFill>
              </a:rPr>
              <a:t> show actions” lists all built-in actions and actions defined for other online pipelines</a:t>
            </a:r>
          </a:p>
        </p:txBody>
      </p:sp>
    </p:spTree>
    <p:extLst>
      <p:ext uri="{BB962C8B-B14F-4D97-AF65-F5344CB8AC3E}">
        <p14:creationId xmlns:p14="http://schemas.microsoft.com/office/powerpoint/2010/main" val="247058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7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Flexible pipeline execution path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36329" y="3225098"/>
            <a:ext cx="600575" cy="2461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rect Access Storage 4"/>
          <p:cNvSpPr/>
          <p:nvPr/>
        </p:nvSpPr>
        <p:spPr>
          <a:xfrm>
            <a:off x="836905" y="3018362"/>
            <a:ext cx="1279913" cy="689123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</a:t>
            </a:r>
            <a:endParaRPr lang="en-US" dirty="0"/>
          </a:p>
        </p:txBody>
      </p:sp>
      <p:sp>
        <p:nvSpPr>
          <p:cNvPr id="6" name="Direct Access Storage 5"/>
          <p:cNvSpPr/>
          <p:nvPr/>
        </p:nvSpPr>
        <p:spPr>
          <a:xfrm>
            <a:off x="2717393" y="3018362"/>
            <a:ext cx="1279913" cy="689123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 </a:t>
            </a:r>
            <a:endParaRPr lang="en-US" dirty="0"/>
          </a:p>
        </p:txBody>
      </p:sp>
      <p:sp>
        <p:nvSpPr>
          <p:cNvPr id="7" name="Direct Access Storage 6"/>
          <p:cNvSpPr/>
          <p:nvPr/>
        </p:nvSpPr>
        <p:spPr>
          <a:xfrm>
            <a:off x="4597881" y="3057741"/>
            <a:ext cx="1279913" cy="689123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 </a:t>
            </a:r>
            <a:endParaRPr lang="en-US" dirty="0"/>
          </a:p>
        </p:txBody>
      </p:sp>
      <p:sp>
        <p:nvSpPr>
          <p:cNvPr id="8" name="Direct Access Storage 7"/>
          <p:cNvSpPr/>
          <p:nvPr/>
        </p:nvSpPr>
        <p:spPr>
          <a:xfrm>
            <a:off x="4279900" y="4204446"/>
            <a:ext cx="1689100" cy="689123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116818" y="3254440"/>
            <a:ext cx="600575" cy="2461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997306" y="3254440"/>
            <a:ext cx="600575" cy="2461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877794" y="3283782"/>
            <a:ext cx="600575" cy="2461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ent-Up Arrow 14"/>
          <p:cNvSpPr/>
          <p:nvPr/>
        </p:nvSpPr>
        <p:spPr>
          <a:xfrm rot="5400000">
            <a:off x="3319454" y="3845048"/>
            <a:ext cx="1025244" cy="789501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rect Access Storage 15"/>
          <p:cNvSpPr/>
          <p:nvPr/>
        </p:nvSpPr>
        <p:spPr>
          <a:xfrm>
            <a:off x="6478369" y="3038052"/>
            <a:ext cx="1279913" cy="689123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 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7758282" y="3298483"/>
            <a:ext cx="855974" cy="2461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rect Access Storage 18"/>
          <p:cNvSpPr/>
          <p:nvPr/>
        </p:nvSpPr>
        <p:spPr>
          <a:xfrm>
            <a:off x="679400" y="4204446"/>
            <a:ext cx="1466954" cy="689123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</a:t>
            </a:r>
            <a:endParaRPr lang="en-US" dirty="0"/>
          </a:p>
        </p:txBody>
      </p:sp>
      <p:sp>
        <p:nvSpPr>
          <p:cNvPr id="20" name="Up Arrow 19"/>
          <p:cNvSpPr/>
          <p:nvPr/>
        </p:nvSpPr>
        <p:spPr>
          <a:xfrm flipH="1">
            <a:off x="1279927" y="3727175"/>
            <a:ext cx="265828" cy="41351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2101" y="291445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36329" y="4903378"/>
            <a:ext cx="2526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 without input </a:t>
            </a:r>
          </a:p>
          <a:p>
            <a:r>
              <a:rPr lang="en-US" dirty="0" smtClean="0"/>
              <a:t>(e.g. download resource)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758282" y="3018326"/>
            <a:ext cx="855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65762" y="4912314"/>
            <a:ext cx="3607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 or submitted task</a:t>
            </a:r>
          </a:p>
          <a:p>
            <a:r>
              <a:rPr lang="en-US" dirty="0" smtClean="0"/>
              <a:t>(e.g. long or resource intensive step)</a:t>
            </a:r>
            <a:endParaRPr lang="en-US" dirty="0"/>
          </a:p>
        </p:txBody>
      </p:sp>
      <p:sp>
        <p:nvSpPr>
          <p:cNvPr id="27" name="Curved Down Arrow 26"/>
          <p:cNvSpPr/>
          <p:nvPr/>
        </p:nvSpPr>
        <p:spPr>
          <a:xfrm>
            <a:off x="1383328" y="2405925"/>
            <a:ext cx="3756032" cy="612401"/>
          </a:xfrm>
          <a:prstGeom prst="curvedDownArrow">
            <a:avLst>
              <a:gd name="adj1" fmla="val 28486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6319" y="1909583"/>
            <a:ext cx="2448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from another step</a:t>
            </a:r>
            <a:endParaRPr lang="en-US" dirty="0"/>
          </a:p>
        </p:txBody>
      </p:sp>
      <p:sp>
        <p:nvSpPr>
          <p:cNvPr id="29" name="Direct Access Storage 28"/>
          <p:cNvSpPr/>
          <p:nvPr/>
        </p:nvSpPr>
        <p:spPr>
          <a:xfrm>
            <a:off x="6474570" y="1520223"/>
            <a:ext cx="1279913" cy="689123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 </a:t>
            </a:r>
            <a:endParaRPr lang="en-US" dirty="0"/>
          </a:p>
        </p:txBody>
      </p:sp>
      <p:sp>
        <p:nvSpPr>
          <p:cNvPr id="30" name="Up Arrow 29"/>
          <p:cNvSpPr/>
          <p:nvPr/>
        </p:nvSpPr>
        <p:spPr>
          <a:xfrm>
            <a:off x="6911572" y="2278915"/>
            <a:ext cx="262006" cy="739447"/>
          </a:xfrm>
          <a:prstGeom prst="upArrow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agnetic Disk 32"/>
          <p:cNvSpPr/>
          <p:nvPr/>
        </p:nvSpPr>
        <p:spPr>
          <a:xfrm>
            <a:off x="8614256" y="3097120"/>
            <a:ext cx="433750" cy="64974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7758282" y="1772523"/>
            <a:ext cx="855974" cy="2461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758282" y="1465630"/>
            <a:ext cx="855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6" name="Magnetic Disk 35"/>
          <p:cNvSpPr/>
          <p:nvPr/>
        </p:nvSpPr>
        <p:spPr>
          <a:xfrm>
            <a:off x="8614256" y="1520223"/>
            <a:ext cx="433750" cy="64974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ent-Up Arrow 31"/>
          <p:cNvSpPr/>
          <p:nvPr/>
        </p:nvSpPr>
        <p:spPr>
          <a:xfrm>
            <a:off x="5980863" y="3786320"/>
            <a:ext cx="1251601" cy="836251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095234" y="2326534"/>
            <a:ext cx="1260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Conditional</a:t>
            </a:r>
          </a:p>
          <a:p>
            <a:r>
              <a:rPr lang="en-US" dirty="0" smtClean="0"/>
              <a:t>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00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6831" y="1250265"/>
            <a:ext cx="7226591" cy="1250265"/>
          </a:xfrm>
          <a:prstGeom prst="rect">
            <a:avLst/>
          </a:prstGeom>
          <a:solidFill>
            <a:schemeClr val="bg1">
              <a:lumMod val="85000"/>
              <a:alpha val="21000"/>
            </a:schemeClr>
          </a:solidFill>
          <a:ln>
            <a:solidFill>
              <a:schemeClr val="bg2">
                <a:lumMod val="90000"/>
                <a:alpha val="11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36830" y="2596037"/>
            <a:ext cx="7226591" cy="1250265"/>
          </a:xfrm>
          <a:prstGeom prst="rect">
            <a:avLst/>
          </a:prstGeom>
          <a:solidFill>
            <a:schemeClr val="bg1">
              <a:lumMod val="85000"/>
              <a:alpha val="21000"/>
            </a:schemeClr>
          </a:solidFill>
          <a:ln>
            <a:solidFill>
              <a:schemeClr val="bg2">
                <a:lumMod val="90000"/>
                <a:alpha val="11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Execution</a:t>
            </a:r>
            <a:endParaRPr lang="en-US" dirty="0"/>
          </a:p>
        </p:txBody>
      </p:sp>
      <p:sp>
        <p:nvSpPr>
          <p:cNvPr id="4" name="Direct Access Storage 3"/>
          <p:cNvSpPr/>
          <p:nvPr/>
        </p:nvSpPr>
        <p:spPr>
          <a:xfrm>
            <a:off x="1693427" y="1589714"/>
            <a:ext cx="1279913" cy="689123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 1 </a:t>
            </a:r>
            <a:endParaRPr lang="en-US" dirty="0"/>
          </a:p>
        </p:txBody>
      </p:sp>
      <p:sp>
        <p:nvSpPr>
          <p:cNvPr id="5" name="Direct Access Storage 4"/>
          <p:cNvSpPr/>
          <p:nvPr/>
        </p:nvSpPr>
        <p:spPr>
          <a:xfrm>
            <a:off x="3573915" y="1629093"/>
            <a:ext cx="1279913" cy="689123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 2 </a:t>
            </a:r>
            <a:endParaRPr lang="en-US" dirty="0"/>
          </a:p>
        </p:txBody>
      </p:sp>
      <p:sp>
        <p:nvSpPr>
          <p:cNvPr id="6" name="Direct Access Storage 5"/>
          <p:cNvSpPr/>
          <p:nvPr/>
        </p:nvSpPr>
        <p:spPr>
          <a:xfrm>
            <a:off x="2968659" y="2876608"/>
            <a:ext cx="2244141" cy="689123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 4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973340" y="1825792"/>
            <a:ext cx="600575" cy="2461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853828" y="1855134"/>
            <a:ext cx="600575" cy="2461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-Up Arrow 8"/>
          <p:cNvSpPr/>
          <p:nvPr/>
        </p:nvSpPr>
        <p:spPr>
          <a:xfrm rot="5400000">
            <a:off x="2147695" y="2623912"/>
            <a:ext cx="1019713" cy="408321"/>
          </a:xfrm>
          <a:prstGeom prst="bentUpArrow">
            <a:avLst>
              <a:gd name="adj1" fmla="val 43195"/>
              <a:gd name="adj2" fmla="val 25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092852" y="1825792"/>
            <a:ext cx="600575" cy="2461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86095" y="1284182"/>
            <a:ext cx="103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Job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6831" y="2596037"/>
            <a:ext cx="96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Split Job</a:t>
            </a:r>
            <a:endParaRPr lang="en-US" dirty="0"/>
          </a:p>
        </p:txBody>
      </p:sp>
      <p:sp>
        <p:nvSpPr>
          <p:cNvPr id="16" name="Direct Access Storage 15"/>
          <p:cNvSpPr/>
          <p:nvPr/>
        </p:nvSpPr>
        <p:spPr>
          <a:xfrm>
            <a:off x="5454403" y="1653514"/>
            <a:ext cx="1279913" cy="689123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 3 </a:t>
            </a:r>
            <a:endParaRPr lang="en-US" dirty="0"/>
          </a:p>
        </p:txBody>
      </p:sp>
      <p:sp>
        <p:nvSpPr>
          <p:cNvPr id="17" name="Bent-Up Arrow 16"/>
          <p:cNvSpPr/>
          <p:nvPr/>
        </p:nvSpPr>
        <p:spPr>
          <a:xfrm>
            <a:off x="5306379" y="2465883"/>
            <a:ext cx="802105" cy="821449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1113" y="4474695"/>
            <a:ext cx="82381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Step 1 forks a separate process or job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Step 4 runs in background or as a separated job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Step 2 and 4 runs in parallel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Step 3 waits for the completion of step 4 if it needs an output from step 4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6734316" y="1884476"/>
            <a:ext cx="600575" cy="2461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6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Fault-tolerant Execution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43198" y="2396450"/>
            <a:ext cx="462738" cy="2461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rect Access Storage 4"/>
          <p:cNvSpPr/>
          <p:nvPr/>
        </p:nvSpPr>
        <p:spPr>
          <a:xfrm>
            <a:off x="905937" y="2189714"/>
            <a:ext cx="1495484" cy="689123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422120" y="2425599"/>
            <a:ext cx="669456" cy="2461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0335" y="205626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52196" y="2126063"/>
            <a:ext cx="855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58987" y="1242288"/>
            <a:ext cx="48910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</a:t>
            </a:r>
            <a:r>
              <a:rPr lang="en-US" i="1" dirty="0" smtClean="0"/>
              <a:t>execution unit signature</a:t>
            </a:r>
            <a:r>
              <a:rPr lang="en-US" dirty="0" smtClean="0"/>
              <a:t> consists of</a:t>
            </a:r>
          </a:p>
          <a:p>
            <a:pPr marL="342900" indent="-342900">
              <a:buAutoNum type="arabicPeriod"/>
            </a:pPr>
            <a:r>
              <a:rPr lang="en-US" dirty="0" smtClean="0"/>
              <a:t>Signature of input files</a:t>
            </a:r>
          </a:p>
          <a:p>
            <a:pPr marL="342900" indent="-342900">
              <a:buAutoNum type="arabicPeriod"/>
            </a:pPr>
            <a:r>
              <a:rPr lang="en-US" dirty="0" smtClean="0"/>
              <a:t>Signature of output files</a:t>
            </a:r>
          </a:p>
          <a:p>
            <a:pPr marL="342900" indent="-342900">
              <a:buAutoNum type="arabicPeriod"/>
            </a:pPr>
            <a:r>
              <a:rPr lang="en-US" dirty="0" smtClean="0"/>
              <a:t>Command used to generate output from input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 smtClean="0"/>
              <a:t>With information on</a:t>
            </a:r>
          </a:p>
          <a:p>
            <a:pPr marL="342900" indent="-342900">
              <a:buAutoNum type="arabicPeriod"/>
            </a:pPr>
            <a:r>
              <a:rPr lang="en-US" dirty="0" smtClean="0"/>
              <a:t>Start and end time</a:t>
            </a:r>
          </a:p>
          <a:p>
            <a:pPr marL="342900" indent="-342900">
              <a:buAutoNum type="arabicPeriod"/>
            </a:pPr>
            <a:r>
              <a:rPr lang="en-US" dirty="0" smtClean="0"/>
              <a:t>Standard and error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5921" y="4638100"/>
            <a:ext cx="81925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Any step that has been successfully executed will be ignored or re-executed automatically if the pipeline is re-run because of user interruption, system failure, change of input or  resource files, or change of pipeline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Intermediate files could be replaced by their signature to reduce disk usage (action </a:t>
            </a:r>
            <a:r>
              <a:rPr lang="en-US" sz="2000" dirty="0" err="1" smtClean="0">
                <a:latin typeface="Consolas"/>
                <a:cs typeface="Consolas"/>
              </a:rPr>
              <a:t>RemoveIntermediateFiles</a:t>
            </a:r>
            <a:r>
              <a:rPr lang="en-US" sz="2000" dirty="0" smtClean="0"/>
              <a:t>)</a:t>
            </a: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033431" y="2306187"/>
            <a:ext cx="1151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Command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75865" y="1357029"/>
            <a:ext cx="3271945" cy="1774577"/>
          </a:xfrm>
          <a:prstGeom prst="rect">
            <a:avLst/>
          </a:prstGeom>
          <a:solidFill>
            <a:schemeClr val="bg1">
              <a:lumMod val="85000"/>
              <a:alpha val="21000"/>
            </a:schemeClr>
          </a:solidFill>
          <a:ln>
            <a:solidFill>
              <a:schemeClr val="bg2">
                <a:lumMod val="90000"/>
                <a:alpha val="11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5865" y="132766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Execution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8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Why yet another pipeline tool?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1563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comprehensive RNA </a:t>
            </a:r>
            <a:r>
              <a:rPr lang="en-US" sz="3200" dirty="0" err="1" smtClean="0"/>
              <a:t>Seq</a:t>
            </a:r>
            <a:r>
              <a:rPr lang="en-US" sz="3200" dirty="0" smtClean="0"/>
              <a:t> analysis pipeline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3282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stCxn id="15" idx="4"/>
            <a:endCxn id="16" idx="0"/>
          </p:cNvCxnSpPr>
          <p:nvPr/>
        </p:nvCxnSpPr>
        <p:spPr>
          <a:xfrm>
            <a:off x="2956076" y="1559304"/>
            <a:ext cx="4509" cy="295120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2"/>
            <a:endCxn id="19" idx="0"/>
          </p:cNvCxnSpPr>
          <p:nvPr/>
        </p:nvCxnSpPr>
        <p:spPr>
          <a:xfrm>
            <a:off x="2960585" y="2373117"/>
            <a:ext cx="8760" cy="313769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2"/>
            <a:endCxn id="20" idx="0"/>
          </p:cNvCxnSpPr>
          <p:nvPr/>
        </p:nvCxnSpPr>
        <p:spPr>
          <a:xfrm>
            <a:off x="2969345" y="3194089"/>
            <a:ext cx="5975" cy="295257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17640" y="4234437"/>
            <a:ext cx="4797007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22505" y="5815892"/>
            <a:ext cx="4792142" cy="812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1" idx="0"/>
          </p:cNvCxnSpPr>
          <p:nvPr/>
        </p:nvCxnSpPr>
        <p:spPr>
          <a:xfrm>
            <a:off x="717640" y="4220307"/>
            <a:ext cx="0" cy="382143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2" idx="0"/>
          </p:cNvCxnSpPr>
          <p:nvPr/>
        </p:nvCxnSpPr>
        <p:spPr>
          <a:xfrm>
            <a:off x="2316722" y="4234437"/>
            <a:ext cx="0" cy="368014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3" idx="0"/>
          </p:cNvCxnSpPr>
          <p:nvPr/>
        </p:nvCxnSpPr>
        <p:spPr>
          <a:xfrm>
            <a:off x="3990930" y="4220307"/>
            <a:ext cx="0" cy="382144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4" idx="0"/>
          </p:cNvCxnSpPr>
          <p:nvPr/>
        </p:nvCxnSpPr>
        <p:spPr>
          <a:xfrm flipH="1">
            <a:off x="5498506" y="4234437"/>
            <a:ext cx="3312" cy="368014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975320" y="5824020"/>
            <a:ext cx="15231" cy="364404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150" y="0"/>
            <a:ext cx="9144000" cy="1068917"/>
          </a:xfrm>
        </p:spPr>
        <p:txBody>
          <a:bodyPr/>
          <a:lstStyle/>
          <a:p>
            <a:r>
              <a:rPr lang="en-US" dirty="0" smtClean="0"/>
              <a:t>RNA </a:t>
            </a:r>
            <a:r>
              <a:rPr lang="en-US" dirty="0" err="1" smtClean="0"/>
              <a:t>Seq</a:t>
            </a:r>
            <a:r>
              <a:rPr lang="en-US" dirty="0" smtClean="0"/>
              <a:t> analysis work flow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91121" y="2002353"/>
            <a:ext cx="85151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err="1" smtClean="0"/>
              <a:t>FastQC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73978" y="2817907"/>
            <a:ext cx="15942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err="1" smtClean="0"/>
              <a:t>Tophat</a:t>
            </a:r>
            <a:r>
              <a:rPr lang="en-US" dirty="0" smtClean="0"/>
              <a:t>/Bowtie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2800" y="3637237"/>
            <a:ext cx="1741658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err="1" smtClean="0"/>
              <a:t>Samtools</a:t>
            </a:r>
            <a:r>
              <a:rPr lang="en-US" dirty="0" smtClean="0"/>
              <a:t>, Picard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72" y="5200580"/>
            <a:ext cx="81304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err="1" smtClean="0"/>
              <a:t>RSeQC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879" y="5200580"/>
            <a:ext cx="69762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GATK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11792" y="5195501"/>
            <a:ext cx="70967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err="1" smtClean="0"/>
              <a:t>htseq</a:t>
            </a:r>
            <a:endParaRPr lang="en-US" dirty="0"/>
          </a:p>
        </p:txBody>
      </p:sp>
      <p:sp>
        <p:nvSpPr>
          <p:cNvPr id="15" name="Data 14"/>
          <p:cNvSpPr/>
          <p:nvPr/>
        </p:nvSpPr>
        <p:spPr>
          <a:xfrm>
            <a:off x="2192740" y="1050522"/>
            <a:ext cx="1526672" cy="508782"/>
          </a:xfrm>
          <a:prstGeom prst="flowChartInputOutp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FASTQ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Process 15"/>
          <p:cNvSpPr/>
          <p:nvPr/>
        </p:nvSpPr>
        <p:spPr>
          <a:xfrm>
            <a:off x="2338369" y="1854424"/>
            <a:ext cx="1244431" cy="518693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Quality Control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Process 18"/>
          <p:cNvSpPr/>
          <p:nvPr/>
        </p:nvSpPr>
        <p:spPr>
          <a:xfrm>
            <a:off x="2364712" y="2686886"/>
            <a:ext cx="1209266" cy="507203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Alignment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Process 19"/>
          <p:cNvSpPr/>
          <p:nvPr/>
        </p:nvSpPr>
        <p:spPr>
          <a:xfrm>
            <a:off x="2359519" y="3489346"/>
            <a:ext cx="1231602" cy="517223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Post-processing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Process 20"/>
          <p:cNvSpPr/>
          <p:nvPr/>
        </p:nvSpPr>
        <p:spPr>
          <a:xfrm>
            <a:off x="95424" y="4602450"/>
            <a:ext cx="1244431" cy="554283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Alignment Quality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Process 21"/>
          <p:cNvSpPr/>
          <p:nvPr/>
        </p:nvSpPr>
        <p:spPr>
          <a:xfrm>
            <a:off x="1694506" y="4602451"/>
            <a:ext cx="1244431" cy="554282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Fusion Detection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Process 22"/>
          <p:cNvSpPr/>
          <p:nvPr/>
        </p:nvSpPr>
        <p:spPr>
          <a:xfrm>
            <a:off x="3368714" y="4602451"/>
            <a:ext cx="1244431" cy="554282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Exon and Gene Count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Process 23"/>
          <p:cNvSpPr/>
          <p:nvPr/>
        </p:nvSpPr>
        <p:spPr>
          <a:xfrm>
            <a:off x="4876290" y="4602451"/>
            <a:ext cx="1244431" cy="554282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Variant Calling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Process 24"/>
          <p:cNvSpPr/>
          <p:nvPr/>
        </p:nvSpPr>
        <p:spPr>
          <a:xfrm>
            <a:off x="2368335" y="6188424"/>
            <a:ext cx="1244431" cy="55931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Result Submission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2" name="Straight Connector 61"/>
          <p:cNvCxnSpPr>
            <a:stCxn id="20" idx="2"/>
          </p:cNvCxnSpPr>
          <p:nvPr/>
        </p:nvCxnSpPr>
        <p:spPr>
          <a:xfrm>
            <a:off x="2975320" y="4006569"/>
            <a:ext cx="0" cy="21373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1" idx="2"/>
          </p:cNvCxnSpPr>
          <p:nvPr/>
        </p:nvCxnSpPr>
        <p:spPr>
          <a:xfrm>
            <a:off x="717640" y="5156733"/>
            <a:ext cx="4865" cy="667287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316722" y="5169561"/>
            <a:ext cx="0" cy="65445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3" idx="2"/>
          </p:cNvCxnSpPr>
          <p:nvPr/>
        </p:nvCxnSpPr>
        <p:spPr>
          <a:xfrm>
            <a:off x="3990930" y="5156733"/>
            <a:ext cx="13384" cy="667287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4" idx="2"/>
          </p:cNvCxnSpPr>
          <p:nvPr/>
        </p:nvCxnSpPr>
        <p:spPr>
          <a:xfrm>
            <a:off x="5498506" y="5156733"/>
            <a:ext cx="16141" cy="667287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89864" y="5169561"/>
            <a:ext cx="155694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Tophat</a:t>
            </a:r>
            <a:r>
              <a:rPr lang="en-US" dirty="0" smtClean="0"/>
              <a:t>-fusion</a:t>
            </a:r>
          </a:p>
          <a:p>
            <a:r>
              <a:rPr lang="en-US" dirty="0" err="1" smtClean="0"/>
              <a:t>Oncofuse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135363" y="841748"/>
            <a:ext cx="2983487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Actual pipeline consists of 70 steps to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Check input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Check availability and version of commands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Download resources from NCBI, </a:t>
            </a:r>
            <a:r>
              <a:rPr lang="en-US" dirty="0" err="1" smtClean="0"/>
              <a:t>Illumina</a:t>
            </a:r>
            <a:r>
              <a:rPr lang="en-US" dirty="0" smtClean="0"/>
              <a:t> </a:t>
            </a:r>
            <a:r>
              <a:rPr lang="en-US" dirty="0" err="1" smtClean="0"/>
              <a:t>iGenome</a:t>
            </a:r>
            <a:r>
              <a:rPr lang="en-US" dirty="0" smtClean="0"/>
              <a:t> and UCSC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Prepare resources in various formats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Quality control of inputs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Test-alignment using a subset of samples to determine parameter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Execute commands sequentially and in parallel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Quality control of outputs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Generate a summary report in HTML format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Generate a deliverable compressed archive.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2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gre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91" y="738346"/>
            <a:ext cx="5641466" cy="7320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912"/>
            <a:ext cx="9143999" cy="1074088"/>
          </a:xfrm>
        </p:spPr>
        <p:txBody>
          <a:bodyPr/>
          <a:lstStyle/>
          <a:p>
            <a:r>
              <a:rPr lang="en-US" dirty="0" smtClean="0"/>
              <a:t>Monitor the Progress of Jobs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4460" y="3643306"/>
            <a:ext cx="145456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Execution profile was used to adjust the flow of pipeline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8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of RNA </a:t>
            </a:r>
            <a:r>
              <a:rPr lang="en-US" dirty="0" err="1" smtClean="0"/>
              <a:t>Seq</a:t>
            </a:r>
            <a:r>
              <a:rPr lang="en-US" dirty="0" smtClean="0"/>
              <a:t> pipeline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266" y="843794"/>
            <a:ext cx="6135980" cy="6336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795" y="843794"/>
            <a:ext cx="6135980" cy="633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4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698" y="1972823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Technical Details</a:t>
            </a:r>
            <a:br>
              <a:rPr lang="en-US" sz="3200" dirty="0" smtClean="0"/>
            </a:br>
            <a:r>
              <a:rPr lang="en-US" sz="1800" dirty="0" smtClean="0"/>
              <a:t>(Please feel </a:t>
            </a:r>
            <a:r>
              <a:rPr lang="en-US" sz="1800" dirty="0" smtClean="0"/>
              <a:t>free to leave if you are not technically oriented)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542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ini</a:t>
            </a:r>
            <a:r>
              <a:rPr lang="en-US" dirty="0" smtClean="0"/>
              <a:t> style spec file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542" y="973422"/>
            <a:ext cx="5237724" cy="5673669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# Copyright ...</a:t>
            </a:r>
          </a:p>
          <a:p>
            <a:pPr marL="0" indent="0"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[pipeline description]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description=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human_hg19_description=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Mouse_mm10_description=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[*_1]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action=</a:t>
            </a:r>
            <a:r>
              <a:rPr lang="en-US" dirty="0" err="1" smtClean="0">
                <a:latin typeface="Consolas"/>
                <a:cs typeface="Consolas"/>
              </a:rPr>
              <a:t>CheckVariantToolsVersion</a:t>
            </a:r>
            <a:r>
              <a:rPr lang="en-US" dirty="0" smtClean="0">
                <a:latin typeface="Consolas"/>
                <a:cs typeface="Consolas"/>
              </a:rPr>
              <a:t>(‘2.5.0’)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c</a:t>
            </a:r>
            <a:r>
              <a:rPr lang="en-US" dirty="0" smtClean="0">
                <a:latin typeface="Consolas"/>
                <a:cs typeface="Consolas"/>
              </a:rPr>
              <a:t>omment=Environment: Check the version of 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variant tools</a:t>
            </a:r>
          </a:p>
          <a:p>
            <a:pPr marL="0" indent="0"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[human_hg19_10]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action=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comment=</a:t>
            </a:r>
          </a:p>
          <a:p>
            <a:pPr marL="0" indent="0"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[</a:t>
            </a:r>
            <a:r>
              <a:rPr lang="en-US" dirty="0" smtClean="0">
                <a:latin typeface="Consolas"/>
                <a:cs typeface="Consolas"/>
              </a:rPr>
              <a:t>human_hg19_20]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input=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action=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c</a:t>
            </a:r>
            <a:r>
              <a:rPr lang="en-US" dirty="0" smtClean="0">
                <a:latin typeface="Consolas"/>
                <a:cs typeface="Consolas"/>
              </a:rPr>
              <a:t>omment=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[mouse_mm10_10]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Action=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8836" y="1368433"/>
            <a:ext cx="30221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One spec file can define multiple pipelines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Extended </a:t>
            </a:r>
            <a:r>
              <a:rPr lang="en-US" dirty="0" err="1" smtClean="0"/>
              <a:t>ini</a:t>
            </a:r>
            <a:r>
              <a:rPr lang="en-US" dirty="0" smtClean="0"/>
              <a:t> format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# as comment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Values can span multiple lines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Description and comment are part of the pipelines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Pipeline steps are defined in sections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8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line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542" y="973422"/>
            <a:ext cx="5497294" cy="5673669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 smtClean="0">
                <a:latin typeface="Consolas"/>
                <a:cs typeface="Consolas"/>
              </a:rPr>
              <a:t># Copyright ...</a:t>
            </a:r>
          </a:p>
          <a:p>
            <a:pPr marL="0" indent="0">
              <a:buNone/>
            </a:pPr>
            <a:endParaRPr lang="en-US" sz="1500" dirty="0" smtClean="0">
              <a:solidFill>
                <a:srgbClr val="FF0000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rgbClr val="FF0000"/>
                </a:solidFill>
                <a:latin typeface="Consolas"/>
                <a:cs typeface="Consolas"/>
              </a:rPr>
              <a:t>[DEFAULT]</a:t>
            </a: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j</a:t>
            </a:r>
            <a:r>
              <a:rPr lang="en-US" sz="1500" dirty="0" smtClean="0">
                <a:latin typeface="Consolas"/>
                <a:cs typeface="Consolas"/>
              </a:rPr>
              <a:t>ava=java</a:t>
            </a:r>
          </a:p>
          <a:p>
            <a:pPr marL="0" indent="0">
              <a:buNone/>
            </a:pPr>
            <a:r>
              <a:rPr lang="en-US" sz="1500" dirty="0" err="1" smtClean="0">
                <a:latin typeface="Consolas"/>
                <a:cs typeface="Consolas"/>
              </a:rPr>
              <a:t>java_comment</a:t>
            </a:r>
            <a:r>
              <a:rPr lang="en-US" sz="1500" dirty="0" smtClean="0">
                <a:latin typeface="Consolas"/>
                <a:cs typeface="Consolas"/>
              </a:rPr>
              <a:t>=Full path to java if java not in</a:t>
            </a: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 </a:t>
            </a:r>
            <a:r>
              <a:rPr lang="en-US" sz="1500" dirty="0" smtClean="0">
                <a:latin typeface="Consolas"/>
                <a:cs typeface="Consolas"/>
              </a:rPr>
              <a:t>   $PATH</a:t>
            </a:r>
          </a:p>
          <a:p>
            <a:pPr marL="0" indent="0">
              <a:buNone/>
            </a:pPr>
            <a:endParaRPr lang="en-US" sz="15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500" dirty="0" err="1" smtClean="0">
                <a:latin typeface="Consolas"/>
                <a:cs typeface="Consolas"/>
              </a:rPr>
              <a:t>gatk_path</a:t>
            </a:r>
            <a:r>
              <a:rPr lang="en-US" sz="1500" dirty="0" smtClean="0">
                <a:latin typeface="Consolas"/>
                <a:cs typeface="Consolas"/>
              </a:rPr>
              <a:t>=</a:t>
            </a:r>
          </a:p>
          <a:p>
            <a:pPr marL="0" indent="0">
              <a:buNone/>
            </a:pPr>
            <a:r>
              <a:rPr lang="en-US" sz="1500" dirty="0" err="1" smtClean="0">
                <a:latin typeface="Consolas"/>
                <a:cs typeface="Consolas"/>
              </a:rPr>
              <a:t>gatk_ath</a:t>
            </a:r>
            <a:r>
              <a:rPr lang="en-US" sz="1500" dirty="0" smtClean="0">
                <a:latin typeface="Consolas"/>
                <a:cs typeface="Consolas"/>
              </a:rPr>
              <a:t>=Path to GATK (with </a:t>
            </a:r>
            <a:r>
              <a:rPr lang="en-US" sz="1500" dirty="0" err="1" smtClean="0">
                <a:latin typeface="Consolas"/>
                <a:cs typeface="Consolas"/>
              </a:rPr>
              <a:t>GenomeAnalysisTK.jar</a:t>
            </a:r>
            <a:r>
              <a:rPr lang="en-US" sz="1500" dirty="0" smtClean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endParaRPr lang="en-US" sz="15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500" dirty="0" smtClean="0">
                <a:latin typeface="Consolas"/>
                <a:cs typeface="Consolas"/>
              </a:rPr>
              <a:t>[human_hg19_10]</a:t>
            </a:r>
          </a:p>
          <a:p>
            <a:pPr marL="0" indent="0">
              <a:buNone/>
            </a:pPr>
            <a:r>
              <a:rPr lang="en-US" sz="1500" dirty="0" smtClean="0">
                <a:latin typeface="Consolas"/>
                <a:cs typeface="Consolas"/>
              </a:rPr>
              <a:t>Action=</a:t>
            </a:r>
            <a:r>
              <a:rPr lang="en-US" sz="1500" dirty="0" err="1" smtClean="0">
                <a:latin typeface="Consolas"/>
                <a:cs typeface="Consolas"/>
              </a:rPr>
              <a:t>CheckOutput</a:t>
            </a:r>
            <a:r>
              <a:rPr lang="en-US" sz="1500" dirty="0" smtClean="0">
                <a:latin typeface="Consolas"/>
                <a:cs typeface="Consolas"/>
              </a:rPr>
              <a:t>(‘</a:t>
            </a:r>
            <a:r>
              <a:rPr lang="en-US" sz="1500" dirty="0" smtClean="0">
                <a:solidFill>
                  <a:srgbClr val="FF0000"/>
                </a:solidFill>
                <a:latin typeface="Consolas"/>
                <a:cs typeface="Consolas"/>
              </a:rPr>
              <a:t>%(java)s </a:t>
            </a:r>
            <a:r>
              <a:rPr lang="en-US" sz="1500" dirty="0" smtClean="0">
                <a:latin typeface="Consolas"/>
                <a:cs typeface="Consolas"/>
              </a:rPr>
              <a:t>–version’, ‘1.7.0’)</a:t>
            </a:r>
          </a:p>
          <a:p>
            <a:pPr marL="0" indent="0">
              <a:buNone/>
            </a:pPr>
            <a:r>
              <a:rPr lang="en-US" sz="1500" dirty="0" smtClean="0">
                <a:latin typeface="Consolas"/>
                <a:cs typeface="Consolas"/>
              </a:rPr>
              <a:t>comment=Check version of java version 1.7.0</a:t>
            </a:r>
          </a:p>
          <a:p>
            <a:pPr marL="0" indent="0">
              <a:buNone/>
            </a:pPr>
            <a:endParaRPr lang="en-US" sz="15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[</a:t>
            </a:r>
            <a:r>
              <a:rPr lang="en-US" sz="1500" dirty="0" smtClean="0">
                <a:latin typeface="Consolas"/>
                <a:cs typeface="Consolas"/>
              </a:rPr>
              <a:t>human_hg19_20]</a:t>
            </a:r>
            <a:endParaRPr lang="en-US" sz="15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500" dirty="0" smtClean="0">
                <a:latin typeface="Consolas"/>
                <a:cs typeface="Consolas"/>
              </a:rPr>
              <a:t>Action=</a:t>
            </a:r>
            <a:r>
              <a:rPr lang="en-US" sz="1500" dirty="0" err="1" smtClean="0">
                <a:latin typeface="Consolas"/>
                <a:cs typeface="Consolas"/>
              </a:rPr>
              <a:t>RunCommand</a:t>
            </a:r>
            <a:r>
              <a:rPr lang="en-US" sz="1500" dirty="0" smtClean="0">
                <a:latin typeface="Consolas"/>
                <a:cs typeface="Consolas"/>
              </a:rPr>
              <a:t>(‘</a:t>
            </a:r>
            <a:r>
              <a:rPr lang="en-US" sz="1500" dirty="0" smtClean="0">
                <a:solidFill>
                  <a:srgbClr val="FF0000"/>
                </a:solidFill>
                <a:latin typeface="Consolas"/>
                <a:cs typeface="Consolas"/>
              </a:rPr>
              <a:t>%(java)s </a:t>
            </a: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 </a:t>
            </a:r>
            <a:r>
              <a:rPr lang="en-US" sz="1500" dirty="0" smtClean="0">
                <a:latin typeface="Consolas"/>
                <a:cs typeface="Consolas"/>
              </a:rPr>
              <a:t>   -jar </a:t>
            </a:r>
            <a:r>
              <a:rPr lang="en-US" sz="1500" dirty="0" smtClean="0">
                <a:solidFill>
                  <a:srgbClr val="FF0000"/>
                </a:solidFill>
                <a:latin typeface="Consolas"/>
                <a:cs typeface="Consolas"/>
              </a:rPr>
              <a:t>%(</a:t>
            </a:r>
            <a:r>
              <a:rPr lang="en-US" sz="1500" dirty="0" err="1" smtClean="0">
                <a:solidFill>
                  <a:srgbClr val="FF0000"/>
                </a:solidFill>
                <a:latin typeface="Consolas"/>
                <a:cs typeface="Consolas"/>
              </a:rPr>
              <a:t>gatk_path</a:t>
            </a:r>
            <a:r>
              <a:rPr lang="en-US" sz="1500" dirty="0" smtClean="0">
                <a:solidFill>
                  <a:srgbClr val="FF0000"/>
                </a:solidFill>
                <a:latin typeface="Consolas"/>
                <a:cs typeface="Consolas"/>
              </a:rPr>
              <a:t>)s</a:t>
            </a:r>
            <a:r>
              <a:rPr lang="en-US" sz="1500" dirty="0" smtClean="0">
                <a:latin typeface="Consolas"/>
                <a:cs typeface="Consolas"/>
              </a:rPr>
              <a:t>/</a:t>
            </a:r>
            <a:r>
              <a:rPr lang="en-US" sz="1500" dirty="0" err="1" smtClean="0">
                <a:latin typeface="Consolas"/>
                <a:cs typeface="Consolas"/>
              </a:rPr>
              <a:t>GenomeAnalysisTK.jar</a:t>
            </a:r>
            <a:endParaRPr lang="en-US" sz="15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 </a:t>
            </a:r>
            <a:r>
              <a:rPr lang="en-US" sz="1500" dirty="0" smtClean="0">
                <a:latin typeface="Consolas"/>
                <a:cs typeface="Consolas"/>
              </a:rPr>
              <a:t>   …’)</a:t>
            </a:r>
          </a:p>
          <a:p>
            <a:pPr marL="0" indent="0">
              <a:buNone/>
            </a:pPr>
            <a:r>
              <a:rPr lang="en-US" sz="1500" dirty="0" smtClean="0">
                <a:latin typeface="Consolas"/>
                <a:cs typeface="Consolas"/>
              </a:rPr>
              <a:t>Comment=Execute GATK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8836" y="1368433"/>
            <a:ext cx="30221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Command line arguments are defined in section DEFAULT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Default </a:t>
            </a:r>
            <a:r>
              <a:rPr lang="en-US" dirty="0" smtClean="0"/>
              <a:t>values can be provided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Value %(NAME)s are replaced with default value or command line argument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% in other places should be written as %% </a:t>
            </a:r>
          </a:p>
        </p:txBody>
      </p:sp>
    </p:spTree>
    <p:extLst>
      <p:ext uri="{BB962C8B-B14F-4D97-AF65-F5344CB8AC3E}">
        <p14:creationId xmlns:p14="http://schemas.microsoft.com/office/powerpoint/2010/main" val="414064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542" y="973422"/>
            <a:ext cx="5497294" cy="5673669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dirty="0" smtClean="0">
                <a:latin typeface="Consolas"/>
                <a:cs typeface="Consolas"/>
              </a:rPr>
              <a:t>[</a:t>
            </a:r>
            <a:r>
              <a:rPr lang="en-US" sz="1500" dirty="0">
                <a:latin typeface="Consolas"/>
                <a:cs typeface="Consolas"/>
              </a:rPr>
              <a:t>pipeline description]</a:t>
            </a:r>
            <a:endParaRPr lang="en-US" sz="15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FF0000"/>
                </a:solidFill>
                <a:latin typeface="Consolas"/>
                <a:cs typeface="Consolas"/>
              </a:rPr>
              <a:t>IGENOME_RESOURCE_DIR</a:t>
            </a:r>
            <a:r>
              <a:rPr lang="en-US" sz="1500" dirty="0">
                <a:latin typeface="Consolas"/>
                <a:cs typeface="Consolas"/>
              </a:rPr>
              <a:t>=</a:t>
            </a:r>
            <a:r>
              <a:rPr lang="en-US" sz="1500" dirty="0">
                <a:solidFill>
                  <a:srgbClr val="FF0000"/>
                </a:solidFill>
                <a:latin typeface="Consolas"/>
                <a:cs typeface="Consolas"/>
              </a:rPr>
              <a:t>${LOCAL_RESOURCE}</a:t>
            </a:r>
            <a:r>
              <a:rPr lang="en-US" sz="1500" dirty="0" smtClean="0">
                <a:solidFill>
                  <a:srgbClr val="000000"/>
                </a:solidFill>
                <a:latin typeface="Consolas"/>
                <a:cs typeface="Consolas"/>
              </a:rPr>
              <a:t>/  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nsolas"/>
                <a:cs typeface="Consolas"/>
              </a:rPr>
              <a:t>   </a:t>
            </a:r>
            <a:r>
              <a:rPr lang="en-US" sz="1500" dirty="0" err="1" smtClean="0">
                <a:solidFill>
                  <a:srgbClr val="000000"/>
                </a:solidFill>
                <a:latin typeface="Consolas"/>
                <a:cs typeface="Consolas"/>
              </a:rPr>
              <a:t>pipeline_resource</a:t>
            </a:r>
            <a:r>
              <a:rPr lang="en-US" sz="1500" dirty="0">
                <a:solidFill>
                  <a:srgbClr val="000000"/>
                </a:solidFill>
                <a:latin typeface="Consolas"/>
                <a:cs typeface="Consolas"/>
              </a:rPr>
              <a:t>/</a:t>
            </a:r>
            <a:r>
              <a:rPr lang="en-US" sz="1500" dirty="0" err="1" smtClean="0">
                <a:solidFill>
                  <a:srgbClr val="000000"/>
                </a:solidFill>
                <a:latin typeface="Consolas"/>
                <a:cs typeface="Consolas"/>
              </a:rPr>
              <a:t>iGenome</a:t>
            </a:r>
            <a:endParaRPr lang="en-US" sz="1500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FF0000"/>
                </a:solidFill>
                <a:latin typeface="Consolas"/>
                <a:cs typeface="Consolas"/>
              </a:rPr>
              <a:t>IGENOME_URL=</a:t>
            </a:r>
            <a:r>
              <a:rPr lang="en-US" sz="1500" dirty="0">
                <a:latin typeface="Consolas"/>
                <a:cs typeface="Consolas"/>
              </a:rPr>
              <a:t>ftp://igenome:G3nom3s4u@ussd</a:t>
            </a:r>
            <a:r>
              <a:rPr lang="en-US" sz="1500" dirty="0" smtClean="0">
                <a:latin typeface="Consolas"/>
                <a:cs typeface="Consolas"/>
              </a:rPr>
              <a:t>-</a:t>
            </a: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 </a:t>
            </a:r>
            <a:r>
              <a:rPr lang="en-US" sz="1500" dirty="0" smtClean="0">
                <a:latin typeface="Consolas"/>
                <a:cs typeface="Consolas"/>
              </a:rPr>
              <a:t>   ftp.illumina.com</a:t>
            </a:r>
            <a:r>
              <a:rPr lang="en-US" sz="1500" dirty="0">
                <a:latin typeface="Consolas"/>
                <a:cs typeface="Consolas"/>
              </a:rPr>
              <a:t>/Homo_sapiens/UCSC/hg19</a:t>
            </a:r>
            <a:r>
              <a:rPr lang="en-US" sz="1500" dirty="0" smtClean="0">
                <a:latin typeface="Consolas"/>
                <a:cs typeface="Consolas"/>
              </a:rPr>
              <a:t>/</a:t>
            </a: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 </a:t>
            </a:r>
            <a:r>
              <a:rPr lang="en-US" sz="1500" dirty="0" smtClean="0">
                <a:latin typeface="Consolas"/>
                <a:cs typeface="Consolas"/>
              </a:rPr>
              <a:t>   Homo_sapiens_UCSC_hg19</a:t>
            </a:r>
            <a:r>
              <a:rPr lang="en-US" sz="1500" dirty="0">
                <a:latin typeface="Consolas"/>
                <a:cs typeface="Consolas"/>
              </a:rPr>
              <a:t>.tar.gz</a:t>
            </a:r>
            <a:endParaRPr lang="en-US" sz="1500" dirty="0" smtClean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1500" dirty="0" smtClean="0">
              <a:solidFill>
                <a:srgbClr val="FF0000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500" dirty="0" smtClean="0">
                <a:latin typeface="Consolas"/>
                <a:cs typeface="Consolas"/>
              </a:rPr>
              <a:t>[</a:t>
            </a:r>
            <a:r>
              <a:rPr lang="en-US" sz="1500" dirty="0">
                <a:latin typeface="Consolas"/>
                <a:cs typeface="Consolas"/>
              </a:rPr>
              <a:t>human_hg19_100]</a:t>
            </a:r>
          </a:p>
          <a:p>
            <a:pPr marL="0" indent="0">
              <a:buNone/>
            </a:pPr>
            <a:r>
              <a:rPr lang="en-US" sz="1500" dirty="0" smtClean="0">
                <a:latin typeface="Consolas"/>
                <a:cs typeface="Consolas"/>
              </a:rPr>
              <a:t>action</a:t>
            </a:r>
            <a:r>
              <a:rPr lang="en-US" sz="1500" dirty="0">
                <a:latin typeface="Consolas"/>
                <a:cs typeface="Consolas"/>
              </a:rPr>
              <a:t>=</a:t>
            </a:r>
            <a:r>
              <a:rPr lang="en-US" sz="1500" dirty="0" err="1">
                <a:latin typeface="Consolas"/>
                <a:cs typeface="Consolas"/>
              </a:rPr>
              <a:t>DownloadResource</a:t>
            </a:r>
            <a:r>
              <a:rPr lang="en-US" sz="1500" dirty="0">
                <a:latin typeface="Consolas"/>
                <a:cs typeface="Consolas"/>
              </a:rPr>
              <a:t>(resource='</a:t>
            </a:r>
            <a:r>
              <a:rPr lang="en-US" sz="1500" dirty="0">
                <a:solidFill>
                  <a:srgbClr val="FF0000"/>
                </a:solidFill>
                <a:latin typeface="Consolas"/>
                <a:cs typeface="Consolas"/>
              </a:rPr>
              <a:t>${IGENOME_URL}</a:t>
            </a:r>
            <a:r>
              <a:rPr lang="en-US" sz="1500" dirty="0">
                <a:latin typeface="Consolas"/>
                <a:cs typeface="Consolas"/>
              </a:rPr>
              <a:t>',</a:t>
            </a: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   </a:t>
            </a:r>
            <a:r>
              <a:rPr lang="en-US" sz="1500" dirty="0" smtClean="0">
                <a:latin typeface="Consolas"/>
                <a:cs typeface="Consolas"/>
              </a:rPr>
              <a:t> </a:t>
            </a:r>
            <a:r>
              <a:rPr lang="en-US" sz="1500" dirty="0" err="1">
                <a:latin typeface="Consolas"/>
                <a:cs typeface="Consolas"/>
              </a:rPr>
              <a:t>dest_dir</a:t>
            </a:r>
            <a:r>
              <a:rPr lang="en-US" sz="1500" dirty="0">
                <a:latin typeface="Consolas"/>
                <a:cs typeface="Consolas"/>
              </a:rPr>
              <a:t>="</a:t>
            </a:r>
            <a:r>
              <a:rPr lang="en-US" sz="1500" dirty="0">
                <a:solidFill>
                  <a:srgbClr val="FF0000"/>
                </a:solidFill>
                <a:latin typeface="Consolas"/>
                <a:cs typeface="Consolas"/>
              </a:rPr>
              <a:t>${IGENOME_RESOURCE_DIR}</a:t>
            </a:r>
            <a:r>
              <a:rPr lang="en-US" sz="1500" dirty="0">
                <a:latin typeface="Consolas"/>
                <a:cs typeface="Consolas"/>
              </a:rPr>
              <a:t>")</a:t>
            </a:r>
          </a:p>
          <a:p>
            <a:pPr marL="0" indent="0">
              <a:buNone/>
            </a:pPr>
            <a:endParaRPr lang="en-US" sz="15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[human_hg19_440]</a:t>
            </a:r>
          </a:p>
          <a:p>
            <a:pPr marL="0" indent="0">
              <a:buNone/>
            </a:pPr>
            <a:r>
              <a:rPr lang="en-US" sz="1500" dirty="0" smtClean="0">
                <a:latin typeface="Consolas"/>
                <a:cs typeface="Consolas"/>
              </a:rPr>
              <a:t>input</a:t>
            </a:r>
            <a:r>
              <a:rPr lang="en-US" sz="1500" dirty="0">
                <a:latin typeface="Consolas"/>
                <a:cs typeface="Consolas"/>
              </a:rPr>
              <a:t>=</a:t>
            </a:r>
            <a:r>
              <a:rPr lang="en-US" sz="1500" dirty="0">
                <a:solidFill>
                  <a:srgbClr val="FF0000"/>
                </a:solidFill>
                <a:latin typeface="Consolas"/>
                <a:cs typeface="Consolas"/>
              </a:rPr>
              <a:t>${INPUT300}</a:t>
            </a: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action=</a:t>
            </a:r>
            <a:r>
              <a:rPr lang="en-US" sz="1500" dirty="0" err="1">
                <a:latin typeface="Consolas"/>
                <a:cs typeface="Consolas"/>
              </a:rPr>
              <a:t>RunCommand</a:t>
            </a:r>
            <a:r>
              <a:rPr lang="en-US" sz="1500" dirty="0">
                <a:latin typeface="Consolas"/>
                <a:cs typeface="Consolas"/>
              </a:rPr>
              <a:t>('tophat2</a:t>
            </a: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    --</a:t>
            </a:r>
            <a:r>
              <a:rPr lang="en-US" sz="1500" dirty="0" err="1">
                <a:latin typeface="Consolas"/>
                <a:cs typeface="Consolas"/>
              </a:rPr>
              <a:t>zpacker</a:t>
            </a:r>
            <a:r>
              <a:rPr lang="en-US" sz="1500" dirty="0">
                <a:latin typeface="Consolas"/>
                <a:cs typeface="Consolas"/>
              </a:rPr>
              <a:t> 0</a:t>
            </a: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    -no-coverage-search</a:t>
            </a:r>
          </a:p>
          <a:p>
            <a:pPr marL="0" indent="0">
              <a:buNone/>
            </a:pPr>
            <a:r>
              <a:rPr lang="en-US" sz="1500" dirty="0" smtClean="0">
                <a:latin typeface="Consolas"/>
                <a:cs typeface="Consolas"/>
              </a:rPr>
              <a:t>    -</a:t>
            </a:r>
            <a:r>
              <a:rPr lang="en-US" sz="1500" dirty="0">
                <a:latin typeface="Consolas"/>
                <a:cs typeface="Consolas"/>
              </a:rPr>
              <a:t>-</a:t>
            </a:r>
            <a:r>
              <a:rPr lang="en-US" sz="1500" dirty="0" err="1">
                <a:latin typeface="Consolas"/>
                <a:cs typeface="Consolas"/>
              </a:rPr>
              <a:t>num</a:t>
            </a:r>
            <a:r>
              <a:rPr lang="en-US" sz="1500" dirty="0">
                <a:latin typeface="Consolas"/>
                <a:cs typeface="Consolas"/>
              </a:rPr>
              <a:t>-threads 8 </a:t>
            </a: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    --GTF </a:t>
            </a:r>
            <a:r>
              <a:rPr lang="en-US" sz="1500" dirty="0">
                <a:solidFill>
                  <a:srgbClr val="FF0000"/>
                </a:solidFill>
                <a:latin typeface="Consolas"/>
                <a:cs typeface="Consolas"/>
              </a:rPr>
              <a:t>${GENES_CHR_GTF}</a:t>
            </a: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    --segment-length </a:t>
            </a:r>
            <a:r>
              <a:rPr lang="en-US" sz="1500" dirty="0" smtClean="0">
                <a:latin typeface="Consolas"/>
                <a:cs typeface="Consolas"/>
              </a:rPr>
              <a:t>25</a:t>
            </a: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 </a:t>
            </a:r>
            <a:r>
              <a:rPr lang="en-US" sz="1500" dirty="0" smtClean="0">
                <a:latin typeface="Consolas"/>
                <a:cs typeface="Consolas"/>
              </a:rPr>
              <a:t>   ...’)</a:t>
            </a:r>
          </a:p>
          <a:p>
            <a:pPr marL="0" indent="0">
              <a:buNone/>
            </a:pPr>
            <a:r>
              <a:rPr lang="en-US" sz="1500" dirty="0" smtClean="0">
                <a:latin typeface="Consolas"/>
                <a:cs typeface="Consolas"/>
              </a:rPr>
              <a:t> </a:t>
            </a:r>
            <a:endParaRPr lang="en-US" sz="1500" dirty="0">
              <a:latin typeface="Consolas"/>
              <a:cs typeface="Consola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8836" y="982421"/>
            <a:ext cx="302212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Pipeline variables keep runtime information of pipelines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Value %{NAME} are replaced with value of pipeline variable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Variables such as CMD_INPUT, CMD_OUTPUT are pre-defined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Variables such as INPUT300 are set during the </a:t>
            </a:r>
            <a:r>
              <a:rPr lang="en-US" dirty="0" smtClean="0"/>
              <a:t>execution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Variables can be defined by pipeline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Lambda function of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542" y="973422"/>
            <a:ext cx="5497294" cy="5673669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[human_hg19_1]</a:t>
            </a: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action=</a:t>
            </a:r>
            <a:r>
              <a:rPr lang="en-US" sz="1500" dirty="0" err="1">
                <a:latin typeface="Consolas"/>
                <a:cs typeface="Consolas"/>
              </a:rPr>
              <a:t>TerminateIf</a:t>
            </a:r>
            <a:r>
              <a:rPr lang="en-US" sz="1500" dirty="0">
                <a:latin typeface="Consolas"/>
                <a:cs typeface="Consolas"/>
              </a:rPr>
              <a:t>(</a:t>
            </a:r>
            <a:r>
              <a:rPr lang="en-US" sz="1500" dirty="0" err="1">
                <a:latin typeface="Consolas"/>
                <a:cs typeface="Consolas"/>
              </a:rPr>
              <a:t>cond</a:t>
            </a:r>
            <a:r>
              <a:rPr lang="en-US" sz="1500" dirty="0">
                <a:latin typeface="Consolas"/>
                <a:cs typeface="Consolas"/>
              </a:rPr>
              <a:t>=</a:t>
            </a:r>
            <a:r>
              <a:rPr lang="en-US" sz="1500" dirty="0">
                <a:solidFill>
                  <a:srgbClr val="FF0000"/>
                </a:solidFill>
                <a:latin typeface="Consolas"/>
                <a:cs typeface="Consolas"/>
              </a:rPr>
              <a:t>${OUTPUT_DIR</a:t>
            </a:r>
            <a:r>
              <a:rPr lang="en-US" sz="1500" dirty="0" smtClean="0">
                <a:solidFill>
                  <a:srgbClr val="FF0000"/>
                </a:solidFill>
                <a:latin typeface="Consolas"/>
                <a:cs typeface="Consolas"/>
              </a:rPr>
              <a:t>: not 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lang="en-US" sz="1500" dirty="0" smtClean="0">
                <a:solidFill>
                  <a:srgbClr val="FF0000"/>
                </a:solidFill>
                <a:latin typeface="Consolas"/>
                <a:cs typeface="Consolas"/>
              </a:rPr>
              <a:t>   OUTPUT_DIR </a:t>
            </a:r>
            <a:r>
              <a:rPr lang="en-US" sz="1500" dirty="0">
                <a:solidFill>
                  <a:srgbClr val="FF0000"/>
                </a:solidFill>
                <a:latin typeface="Consolas"/>
                <a:cs typeface="Consolas"/>
              </a:rPr>
              <a:t>or </a:t>
            </a:r>
            <a:r>
              <a:rPr lang="en-US" sz="1500" dirty="0" err="1">
                <a:solidFill>
                  <a:srgbClr val="FF0000"/>
                </a:solidFill>
                <a:latin typeface="Consolas"/>
                <a:cs typeface="Consolas"/>
              </a:rPr>
              <a:t>os.path.isfile</a:t>
            </a:r>
            <a:r>
              <a:rPr lang="en-US" sz="1500" dirty="0">
                <a:solidFill>
                  <a:srgbClr val="FF0000"/>
                </a:solidFill>
                <a:latin typeface="Consolas"/>
                <a:cs typeface="Consolas"/>
              </a:rPr>
              <a:t>(OUTPUT_DIR)}</a:t>
            </a:r>
            <a:r>
              <a:rPr lang="en-US" sz="1500" dirty="0">
                <a:latin typeface="Consolas"/>
                <a:cs typeface="Consolas"/>
              </a:rPr>
              <a:t>,</a:t>
            </a: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   message='Please specify an output </a:t>
            </a:r>
            <a:r>
              <a:rPr lang="en-US" sz="1500" dirty="0" smtClean="0">
                <a:latin typeface="Consolas"/>
                <a:cs typeface="Consolas"/>
              </a:rPr>
              <a:t>directory’)</a:t>
            </a:r>
            <a:endParaRPr lang="en-US" sz="1500" dirty="0">
              <a:solidFill>
                <a:srgbClr val="FF0000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1500" dirty="0" smtClean="0">
              <a:solidFill>
                <a:srgbClr val="FF0000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500" dirty="0" smtClean="0">
                <a:latin typeface="Consolas"/>
                <a:cs typeface="Consolas"/>
              </a:rPr>
              <a:t>[</a:t>
            </a:r>
            <a:r>
              <a:rPr lang="en-US" sz="1500" dirty="0">
                <a:latin typeface="Consolas"/>
                <a:cs typeface="Consolas"/>
              </a:rPr>
              <a:t>human_hg19_440]</a:t>
            </a:r>
          </a:p>
          <a:p>
            <a:pPr marL="0" indent="0">
              <a:buNone/>
            </a:pPr>
            <a:r>
              <a:rPr lang="en-US" sz="1500" dirty="0" smtClean="0">
                <a:latin typeface="Consolas"/>
                <a:cs typeface="Consolas"/>
              </a:rPr>
              <a:t>input</a:t>
            </a:r>
            <a:r>
              <a:rPr lang="en-US" sz="1500" dirty="0">
                <a:latin typeface="Consolas"/>
                <a:cs typeface="Consolas"/>
              </a:rPr>
              <a:t>=</a:t>
            </a:r>
            <a:r>
              <a:rPr lang="en-US" sz="1500" dirty="0">
                <a:solidFill>
                  <a:srgbClr val="FF0000"/>
                </a:solidFill>
                <a:latin typeface="Consolas"/>
                <a:cs typeface="Consolas"/>
              </a:rPr>
              <a:t>${INPUT300}</a:t>
            </a: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action=</a:t>
            </a:r>
            <a:r>
              <a:rPr lang="en-US" sz="1500" dirty="0" err="1">
                <a:latin typeface="Consolas"/>
                <a:cs typeface="Consolas"/>
              </a:rPr>
              <a:t>RunCommand</a:t>
            </a:r>
            <a:r>
              <a:rPr lang="en-US" sz="1500" dirty="0">
                <a:latin typeface="Consolas"/>
                <a:cs typeface="Consolas"/>
              </a:rPr>
              <a:t>('tophat2</a:t>
            </a:r>
          </a:p>
          <a:p>
            <a:pPr marL="0" indent="0">
              <a:buNone/>
            </a:pPr>
            <a:r>
              <a:rPr lang="en-US" sz="1500" dirty="0" smtClean="0">
                <a:latin typeface="Consolas"/>
                <a:cs typeface="Consolas"/>
              </a:rPr>
              <a:t>    -</a:t>
            </a:r>
            <a:r>
              <a:rPr lang="en-US" sz="1500" dirty="0">
                <a:latin typeface="Consolas"/>
                <a:cs typeface="Consolas"/>
              </a:rPr>
              <a:t>-segment-length </a:t>
            </a:r>
            <a:r>
              <a:rPr lang="en-US" sz="1500" dirty="0" smtClean="0">
                <a:latin typeface="Consolas"/>
                <a:cs typeface="Consolas"/>
              </a:rPr>
              <a:t>25</a:t>
            </a:r>
          </a:p>
          <a:p>
            <a:pPr marL="0" indent="0">
              <a:buNone/>
            </a:pPr>
            <a:r>
              <a:rPr lang="en-US" sz="1500" dirty="0" smtClean="0">
                <a:latin typeface="Consolas"/>
                <a:cs typeface="Consolas"/>
              </a:rPr>
              <a:t>    </a:t>
            </a:r>
            <a:r>
              <a:rPr lang="en-US" sz="1500" dirty="0">
                <a:latin typeface="Consolas"/>
                <a:cs typeface="Consolas"/>
              </a:rPr>
              <a:t>${REFERENCE_DIR}/</a:t>
            </a:r>
            <a:r>
              <a:rPr lang="en-US" sz="1500" dirty="0" err="1">
                <a:latin typeface="Consolas"/>
                <a:cs typeface="Consolas"/>
              </a:rPr>
              <a:t>BowtieIndex</a:t>
            </a:r>
            <a:r>
              <a:rPr lang="en-US" sz="1500" dirty="0">
                <a:latin typeface="Consolas"/>
                <a:cs typeface="Consolas"/>
              </a:rPr>
              <a:t>/genome</a:t>
            </a: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    </a:t>
            </a:r>
            <a:r>
              <a:rPr lang="en-US" sz="1500" dirty="0">
                <a:solidFill>
                  <a:srgbClr val="FF0000"/>
                </a:solidFill>
                <a:latin typeface="Consolas"/>
                <a:cs typeface="Consolas"/>
              </a:rPr>
              <a:t>${INPUT: ','.join(sorted([x for x in INPUT if '_R1_' in x]))}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FF0000"/>
                </a:solidFill>
                <a:latin typeface="Consolas"/>
                <a:cs typeface="Consolas"/>
              </a:rPr>
              <a:t>    </a:t>
            </a:r>
            <a:r>
              <a:rPr lang="en-US" sz="1500" dirty="0" smtClean="0">
                <a:solidFill>
                  <a:srgbClr val="FF0000"/>
                </a:solidFill>
                <a:latin typeface="Consolas"/>
                <a:cs typeface="Consolas"/>
              </a:rPr>
              <a:t>$</a:t>
            </a:r>
            <a:r>
              <a:rPr lang="en-US" sz="1500" dirty="0">
                <a:solidFill>
                  <a:srgbClr val="FF0000"/>
                </a:solidFill>
                <a:latin typeface="Consolas"/>
                <a:cs typeface="Consolas"/>
              </a:rPr>
              <a:t>{INPUT: ','.join(sorted([x for x in INPUT if '_R2_' in x]))}</a:t>
            </a:r>
            <a:r>
              <a:rPr lang="en-US" sz="1500" dirty="0">
                <a:latin typeface="Consolas"/>
                <a:cs typeface="Consolas"/>
              </a:rPr>
              <a:t>',</a:t>
            </a: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    output='${ALIGNMENT_OUT}/</a:t>
            </a:r>
            <a:r>
              <a:rPr lang="en-US" sz="1500" dirty="0" err="1" smtClean="0">
                <a:latin typeface="Consolas"/>
                <a:cs typeface="Consolas"/>
              </a:rPr>
              <a:t>accepted_hits.bam</a:t>
            </a:r>
            <a:r>
              <a:rPr lang="en-US" sz="1500" dirty="0" smtClean="0">
                <a:latin typeface="Consolas"/>
                <a:cs typeface="Consolas"/>
              </a:rPr>
              <a:t>’)</a:t>
            </a:r>
          </a:p>
          <a:p>
            <a:pPr marL="0" indent="0">
              <a:buNone/>
            </a:pPr>
            <a:r>
              <a:rPr lang="en-US" sz="1500" dirty="0" smtClean="0">
                <a:latin typeface="Consolas"/>
                <a:cs typeface="Consolas"/>
              </a:rPr>
              <a:t> </a:t>
            </a:r>
            <a:endParaRPr lang="en-US" sz="1500" dirty="0">
              <a:latin typeface="Consolas"/>
              <a:cs typeface="Consola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8836" y="1368433"/>
            <a:ext cx="302212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Lambda function provides an extremely flexible way to use pipeline variables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Need basic understanding of Python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Lambda functions with 0, 1, or more parameters are acceptable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7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and input emitters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542" y="973422"/>
            <a:ext cx="5602681" cy="5673669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[human_hg19_201]</a:t>
            </a: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input=${CMD_INPUT</a:t>
            </a:r>
            <a:r>
              <a:rPr lang="en-US" sz="1500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r>
              <a:rPr lang="en-US" sz="1500" dirty="0" err="1" smtClean="0">
                <a:solidFill>
                  <a:srgbClr val="FF0000"/>
                </a:solidFill>
                <a:latin typeface="Consolas"/>
                <a:cs typeface="Consolas"/>
              </a:rPr>
              <a:t>input_emitter</a:t>
            </a:r>
            <a:r>
              <a:rPr lang="en-US" sz="1500" dirty="0" smtClean="0">
                <a:latin typeface="Consolas"/>
                <a:cs typeface="Consolas"/>
              </a:rPr>
              <a:t>=</a:t>
            </a:r>
            <a:r>
              <a:rPr lang="en-US" sz="1500" dirty="0" err="1" smtClean="0">
                <a:solidFill>
                  <a:srgbClr val="FF0000"/>
                </a:solidFill>
                <a:latin typeface="Consolas"/>
                <a:cs typeface="Consolas"/>
              </a:rPr>
              <a:t>SkipIf</a:t>
            </a:r>
            <a:r>
              <a:rPr lang="en-US" sz="1500" dirty="0" smtClean="0">
                <a:latin typeface="Consolas"/>
                <a:cs typeface="Consolas"/>
              </a:rPr>
              <a:t>(</a:t>
            </a:r>
            <a:r>
              <a:rPr lang="en-US" sz="1500" dirty="0">
                <a:latin typeface="Consolas"/>
                <a:cs typeface="Consolas"/>
              </a:rPr>
              <a:t>select=${: %(sampling)s </a:t>
            </a:r>
            <a:r>
              <a:rPr lang="en-US" sz="1500" dirty="0" smtClean="0">
                <a:latin typeface="Consolas"/>
                <a:cs typeface="Consolas"/>
              </a:rPr>
              <a:t>== </a:t>
            </a:r>
            <a:r>
              <a:rPr lang="en-US" sz="1500" dirty="0">
                <a:latin typeface="Consolas"/>
                <a:cs typeface="Consolas"/>
              </a:rPr>
              <a:t>0})</a:t>
            </a:r>
          </a:p>
          <a:p>
            <a:pPr marL="0" indent="0">
              <a:buNone/>
            </a:pPr>
            <a:r>
              <a:rPr lang="en-US" sz="1500" dirty="0" smtClean="0">
                <a:latin typeface="Consolas"/>
                <a:cs typeface="Consolas"/>
              </a:rPr>
              <a:t>Action= …</a:t>
            </a:r>
          </a:p>
          <a:p>
            <a:pPr marL="0" indent="0">
              <a:buNone/>
            </a:pPr>
            <a:r>
              <a:rPr lang="en-US" sz="1500" dirty="0" smtClean="0">
                <a:latin typeface="Consolas"/>
                <a:cs typeface="Consolas"/>
              </a:rPr>
              <a:t>comment=Draw a subse</a:t>
            </a:r>
            <a:r>
              <a:rPr lang="en-US" sz="1500" dirty="0" smtClean="0">
                <a:latin typeface="Consolas"/>
                <a:cs typeface="Consolas"/>
              </a:rPr>
              <a:t>t of samples if parameter </a:t>
            </a:r>
          </a:p>
          <a:p>
            <a:pPr marL="0" indent="0">
              <a:buNone/>
            </a:pPr>
            <a:r>
              <a:rPr lang="en-US" sz="1500" dirty="0">
                <a:latin typeface="Consolas"/>
                <a:cs typeface="Consolas"/>
              </a:rPr>
              <a:t> </a:t>
            </a:r>
            <a:r>
              <a:rPr lang="en-US" sz="1500" dirty="0" smtClean="0">
                <a:latin typeface="Consolas"/>
                <a:cs typeface="Consolas"/>
              </a:rPr>
              <a:t>  --sampling is defined</a:t>
            </a:r>
          </a:p>
          <a:p>
            <a:pPr marL="0" indent="0">
              <a:buNone/>
            </a:pPr>
            <a:endParaRPr lang="en-US" sz="15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[align_200]</a:t>
            </a: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FF0000"/>
                </a:solidFill>
                <a:latin typeface="Consolas"/>
                <a:cs typeface="Consolas"/>
              </a:rPr>
              <a:t>input_emitter</a:t>
            </a:r>
            <a:r>
              <a:rPr lang="en-US" sz="1600" dirty="0">
                <a:latin typeface="Consolas"/>
                <a:cs typeface="Consolas"/>
              </a:rPr>
              <a:t>=</a:t>
            </a:r>
            <a:r>
              <a:rPr lang="en-US" sz="1600" dirty="0" err="1">
                <a:solidFill>
                  <a:srgbClr val="FF0000"/>
                </a:solidFill>
                <a:latin typeface="Consolas"/>
                <a:cs typeface="Consolas"/>
              </a:rPr>
              <a:t>EmitInput</a:t>
            </a:r>
            <a:r>
              <a:rPr lang="en-US" sz="1600" dirty="0">
                <a:latin typeface="Consolas"/>
                <a:cs typeface="Consolas"/>
              </a:rPr>
              <a:t>(select=['bam', '</a:t>
            </a:r>
            <a:r>
              <a:rPr lang="en-US" sz="1600" dirty="0" err="1">
                <a:latin typeface="Consolas"/>
                <a:cs typeface="Consolas"/>
              </a:rPr>
              <a:t>sam</a:t>
            </a:r>
            <a:r>
              <a:rPr lang="en-US" sz="1600" dirty="0">
                <a:latin typeface="Consolas"/>
                <a:cs typeface="Consolas"/>
              </a:rPr>
              <a:t>'], </a:t>
            </a:r>
            <a:r>
              <a:rPr lang="en-US" sz="1600" dirty="0" err="1">
                <a:latin typeface="Consolas"/>
                <a:cs typeface="Consolas"/>
              </a:rPr>
              <a:t>pass_unselected</a:t>
            </a:r>
            <a:r>
              <a:rPr lang="en-US" sz="1600" dirty="0">
                <a:latin typeface="Consolas"/>
                <a:cs typeface="Consolas"/>
              </a:rPr>
              <a:t>=False)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comment=Convert bam files to paired </a:t>
            </a:r>
            <a:r>
              <a:rPr lang="en-US" sz="1600" dirty="0" err="1">
                <a:latin typeface="Consolas"/>
                <a:cs typeface="Consolas"/>
              </a:rPr>
              <a:t>fastq</a:t>
            </a:r>
            <a:r>
              <a:rPr lang="en-US" sz="1600" dirty="0">
                <a:latin typeface="Consolas"/>
                <a:cs typeface="Consolas"/>
              </a:rPr>
              <a:t> files if the input is in bam/</a:t>
            </a:r>
            <a:r>
              <a:rPr lang="en-US" sz="1600" dirty="0" err="1">
                <a:latin typeface="Consolas"/>
                <a:cs typeface="Consolas"/>
              </a:rPr>
              <a:t>sam</a:t>
            </a:r>
            <a:r>
              <a:rPr lang="en-US" sz="1600" dirty="0">
                <a:latin typeface="Consolas"/>
                <a:cs typeface="Consolas"/>
              </a:rPr>
              <a:t> format</a:t>
            </a:r>
            <a:r>
              <a:rPr lang="en-US" sz="1600" dirty="0" smtClean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a-DK" sz="1600" dirty="0">
                <a:latin typeface="Consolas"/>
                <a:cs typeface="Consolas"/>
              </a:rPr>
              <a:t>[</a:t>
            </a:r>
            <a:r>
              <a:rPr lang="da-DK" sz="1600" dirty="0" smtClean="0">
                <a:latin typeface="Consolas"/>
                <a:cs typeface="Consolas"/>
              </a:rPr>
              <a:t>align_500</a:t>
            </a:r>
            <a:r>
              <a:rPr lang="da-DK" sz="1600" dirty="0">
                <a:latin typeface="Consolas"/>
                <a:cs typeface="Consolas"/>
              </a:rPr>
              <a:t>]</a:t>
            </a:r>
          </a:p>
          <a:p>
            <a:pPr marL="0" indent="0">
              <a:buNone/>
            </a:pPr>
            <a:r>
              <a:rPr lang="da-DK" sz="1600" dirty="0" err="1" smtClean="0">
                <a:solidFill>
                  <a:srgbClr val="FF0000"/>
                </a:solidFill>
                <a:latin typeface="Consolas"/>
                <a:cs typeface="Consolas"/>
              </a:rPr>
              <a:t>input_emitter</a:t>
            </a:r>
            <a:r>
              <a:rPr lang="da-DK" sz="1600" dirty="0">
                <a:latin typeface="Consolas"/>
                <a:cs typeface="Consolas"/>
              </a:rPr>
              <a:t>=</a:t>
            </a:r>
            <a:r>
              <a:rPr lang="da-DK" sz="1600" dirty="0" err="1">
                <a:solidFill>
                  <a:srgbClr val="FF0000"/>
                </a:solidFill>
                <a:latin typeface="Consolas"/>
                <a:cs typeface="Consolas"/>
              </a:rPr>
              <a:t>EmitInput</a:t>
            </a:r>
            <a:r>
              <a:rPr lang="da-DK" sz="1600" dirty="0">
                <a:solidFill>
                  <a:srgbClr val="FF0000"/>
                </a:solidFill>
                <a:latin typeface="Consolas"/>
                <a:cs typeface="Consolas"/>
              </a:rPr>
              <a:t>('single', </a:t>
            </a:r>
            <a:r>
              <a:rPr lang="da-DK" sz="1600" dirty="0" err="1">
                <a:solidFill>
                  <a:srgbClr val="FF0000"/>
                </a:solidFill>
                <a:latin typeface="Consolas"/>
                <a:cs typeface="Consolas"/>
              </a:rPr>
              <a:t>select</a:t>
            </a:r>
            <a:r>
              <a:rPr lang="da-DK" sz="1600" dirty="0">
                <a:solidFill>
                  <a:srgbClr val="FF0000"/>
                </a:solidFill>
                <a:latin typeface="Consolas"/>
                <a:cs typeface="Consolas"/>
              </a:rPr>
              <a:t>='</a:t>
            </a:r>
            <a:r>
              <a:rPr lang="da-DK" sz="1600" dirty="0" err="1">
                <a:solidFill>
                  <a:srgbClr val="FF0000"/>
                </a:solidFill>
                <a:latin typeface="Consolas"/>
                <a:cs typeface="Consolas"/>
              </a:rPr>
              <a:t>fastq</a:t>
            </a:r>
            <a:r>
              <a:rPr lang="da-DK" sz="1600" dirty="0">
                <a:solidFill>
                  <a:srgbClr val="FF0000"/>
                </a:solidFill>
                <a:latin typeface="Consolas"/>
                <a:cs typeface="Consolas"/>
              </a:rPr>
              <a:t>', </a:t>
            </a:r>
            <a:r>
              <a:rPr lang="da-DK" sz="1600" dirty="0" err="1">
                <a:solidFill>
                  <a:srgbClr val="FF0000"/>
                </a:solidFill>
                <a:latin typeface="Consolas"/>
                <a:cs typeface="Consolas"/>
              </a:rPr>
              <a:t>pass_unselected</a:t>
            </a:r>
            <a:r>
              <a:rPr lang="da-DK" sz="1600" dirty="0">
                <a:solidFill>
                  <a:srgbClr val="FF0000"/>
                </a:solidFill>
                <a:latin typeface="Consolas"/>
                <a:cs typeface="Consolas"/>
              </a:rPr>
              <a:t>=False)</a:t>
            </a:r>
          </a:p>
          <a:p>
            <a:pPr marL="0" indent="0">
              <a:buNone/>
            </a:pPr>
            <a:r>
              <a:rPr lang="da-DK" sz="1500" dirty="0" smtClean="0">
                <a:latin typeface="Consolas"/>
                <a:cs typeface="Consolas"/>
              </a:rPr>
              <a:t>a</a:t>
            </a:r>
            <a:r>
              <a:rPr lang="en-US" sz="1500" dirty="0" err="1" smtClean="0">
                <a:latin typeface="Consolas"/>
                <a:cs typeface="Consolas"/>
              </a:rPr>
              <a:t>ction</a:t>
            </a:r>
            <a:r>
              <a:rPr lang="en-US" sz="1500" dirty="0" smtClean="0">
                <a:latin typeface="Consolas"/>
                <a:cs typeface="Consolas"/>
              </a:rPr>
              <a:t>=...</a:t>
            </a:r>
            <a:endParaRPr lang="en-US" sz="1500" dirty="0">
              <a:latin typeface="Consolas"/>
              <a:cs typeface="Consola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8836" y="1021931"/>
            <a:ext cx="30221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Input files could be passed to action altogether (default), </a:t>
            </a:r>
            <a:r>
              <a:rPr lang="en-US" dirty="0" smtClean="0"/>
              <a:t>one by one, in pairs, or ignored.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 emitter can be used to ignore a step, execute an alternative step if a previous step fails, or select files with matching types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8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for Bioinformatics Pipelines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471" y="2466736"/>
            <a:ext cx="4366450" cy="9888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High demand in CPU</a:t>
            </a:r>
            <a:r>
              <a:rPr lang="en-US" sz="1800" dirty="0" smtClean="0"/>
              <a:t>, I/O, and/or memory </a:t>
            </a:r>
            <a:r>
              <a:rPr lang="en-US" sz="1800" dirty="0" smtClean="0"/>
              <a:t>usage, </a:t>
            </a:r>
            <a:r>
              <a:rPr lang="en-US" sz="1800" dirty="0" smtClean="0"/>
              <a:t>leading to high failure rate on cluster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Multidocument 4"/>
          <p:cNvSpPr/>
          <p:nvPr/>
        </p:nvSpPr>
        <p:spPr>
          <a:xfrm>
            <a:off x="333559" y="3507185"/>
            <a:ext cx="1268881" cy="904335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6" name="Process 5"/>
          <p:cNvSpPr/>
          <p:nvPr/>
        </p:nvSpPr>
        <p:spPr>
          <a:xfrm>
            <a:off x="3123156" y="3391733"/>
            <a:ext cx="2292322" cy="1110577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3138722" y="962933"/>
            <a:ext cx="2524929" cy="170792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Annotation</a:t>
            </a:r>
            <a:endParaRPr lang="en-US" sz="2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94128" y="4579483"/>
            <a:ext cx="3905116" cy="1040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Multiple frequently updated tools</a:t>
            </a:r>
          </a:p>
          <a:p>
            <a:r>
              <a:rPr lang="en-US" dirty="0" smtClean="0"/>
              <a:t>Inconsistency between different tools, even different versions of the same tools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72058" y="1170191"/>
            <a:ext cx="34238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Availability and variability of resources (reference genomes, annotations)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2180" y="4547946"/>
            <a:ext cx="24308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Difference </a:t>
            </a:r>
            <a:r>
              <a:rPr lang="en-US" dirty="0" smtClean="0">
                <a:latin typeface="Arial"/>
                <a:cs typeface="Arial"/>
              </a:rPr>
              <a:t>in file </a:t>
            </a:r>
            <a:r>
              <a:rPr lang="en-US" dirty="0">
                <a:latin typeface="Arial"/>
                <a:cs typeface="Arial"/>
              </a:rPr>
              <a:t>formats and incompatibility with files in the same format 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4073015" y="2899672"/>
            <a:ext cx="566996" cy="3043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910503" y="3731652"/>
            <a:ext cx="1053038" cy="3051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646832" y="3801202"/>
            <a:ext cx="1537509" cy="2356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agnetic Disk 13"/>
          <p:cNvSpPr/>
          <p:nvPr/>
        </p:nvSpPr>
        <p:spPr>
          <a:xfrm>
            <a:off x="7492243" y="3427991"/>
            <a:ext cx="1039164" cy="868077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599244" y="4517426"/>
            <a:ext cx="2544756" cy="988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Large input, output and intermediate files</a:t>
            </a:r>
          </a:p>
          <a:p>
            <a:r>
              <a:rPr lang="en-US" sz="1800" dirty="0" smtClean="0"/>
              <a:t>Difference in file formats</a:t>
            </a:r>
          </a:p>
          <a:p>
            <a:pPr marL="0" indent="0">
              <a:buFont typeface="Arial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0642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RunCommand</a:t>
            </a:r>
            <a:r>
              <a:rPr lang="en-US" dirty="0" smtClean="0"/>
              <a:t> </a:t>
            </a:r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542" y="973422"/>
            <a:ext cx="5777000" cy="5673669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400" dirty="0">
                <a:latin typeface="Consolas"/>
                <a:cs typeface="Consolas"/>
              </a:rPr>
              <a:t>[align_400]</a:t>
            </a:r>
          </a:p>
          <a:p>
            <a:pPr marL="0" indent="0">
              <a:buNone/>
            </a:pPr>
            <a:r>
              <a:rPr lang="da-DK" sz="1400" dirty="0">
                <a:latin typeface="Consolas"/>
                <a:cs typeface="Consolas"/>
              </a:rPr>
              <a:t>input=${OUTPUT301}</a:t>
            </a:r>
          </a:p>
          <a:p>
            <a:pPr marL="0" indent="0">
              <a:buNone/>
            </a:pPr>
            <a:r>
              <a:rPr lang="da-DK" sz="1400" dirty="0">
                <a:latin typeface="Consolas"/>
                <a:cs typeface="Consolas"/>
              </a:rPr>
              <a:t>action=</a:t>
            </a:r>
            <a:r>
              <a:rPr lang="da-DK" sz="1400" dirty="0" err="1">
                <a:solidFill>
                  <a:srgbClr val="FF0000"/>
                </a:solidFill>
                <a:latin typeface="Consolas"/>
                <a:cs typeface="Consolas"/>
              </a:rPr>
              <a:t>RunCommand</a:t>
            </a:r>
            <a:r>
              <a:rPr lang="da-DK" sz="1400" dirty="0">
                <a:latin typeface="Consolas"/>
                <a:cs typeface="Consolas"/>
              </a:rPr>
              <a:t>(</a:t>
            </a:r>
            <a:r>
              <a:rPr lang="da-DK" sz="1400" dirty="0" err="1">
                <a:latin typeface="Consolas"/>
                <a:cs typeface="Consolas"/>
              </a:rPr>
              <a:t>cmd</a:t>
            </a:r>
            <a:r>
              <a:rPr lang="da-DK" sz="1400" dirty="0">
                <a:latin typeface="Consolas"/>
                <a:cs typeface="Consolas"/>
              </a:rPr>
              <a:t>="%(</a:t>
            </a:r>
            <a:r>
              <a:rPr lang="da-DK" sz="1400" dirty="0" err="1">
                <a:latin typeface="Consolas"/>
                <a:cs typeface="Consolas"/>
              </a:rPr>
              <a:t>java</a:t>
            </a:r>
            <a:r>
              <a:rPr lang="da-DK" sz="1400" dirty="0">
                <a:latin typeface="Consolas"/>
                <a:cs typeface="Consolas"/>
              </a:rPr>
              <a:t>)s %(</a:t>
            </a:r>
            <a:r>
              <a:rPr lang="da-DK" sz="1400" dirty="0" err="1">
                <a:latin typeface="Consolas"/>
                <a:cs typeface="Consolas"/>
              </a:rPr>
              <a:t>opt_java</a:t>
            </a:r>
            <a:r>
              <a:rPr lang="da-DK" sz="1400" dirty="0">
                <a:latin typeface="Consolas"/>
                <a:cs typeface="Consolas"/>
              </a:rPr>
              <a:t>)</a:t>
            </a:r>
            <a:r>
              <a:rPr lang="da-DK" sz="1400" dirty="0" smtClean="0">
                <a:latin typeface="Consolas"/>
                <a:cs typeface="Consolas"/>
              </a:rPr>
              <a:t>s</a:t>
            </a:r>
          </a:p>
          <a:p>
            <a:pPr marL="0" indent="0">
              <a:buNone/>
            </a:pPr>
            <a:r>
              <a:rPr lang="da-DK" sz="1400" dirty="0">
                <a:latin typeface="Consolas"/>
                <a:cs typeface="Consolas"/>
              </a:rPr>
              <a:t> </a:t>
            </a:r>
            <a:r>
              <a:rPr lang="da-DK" sz="1400" dirty="0" smtClean="0">
                <a:latin typeface="Consolas"/>
                <a:cs typeface="Consolas"/>
              </a:rPr>
              <a:t>   -</a:t>
            </a:r>
            <a:r>
              <a:rPr lang="da-DK" sz="1400" dirty="0" err="1">
                <a:latin typeface="Consolas"/>
                <a:cs typeface="Consolas"/>
              </a:rPr>
              <a:t>jar</a:t>
            </a:r>
            <a:r>
              <a:rPr lang="da-DK" sz="1400" dirty="0">
                <a:latin typeface="Consolas"/>
                <a:cs typeface="Consolas"/>
              </a:rPr>
              <a:t> %(</a:t>
            </a:r>
            <a:r>
              <a:rPr lang="da-DK" sz="1400" dirty="0" err="1">
                <a:latin typeface="Consolas"/>
                <a:cs typeface="Consolas"/>
              </a:rPr>
              <a:t>picard_path</a:t>
            </a:r>
            <a:r>
              <a:rPr lang="da-DK" sz="1400" dirty="0">
                <a:latin typeface="Consolas"/>
                <a:cs typeface="Consolas"/>
              </a:rPr>
              <a:t>)s/</a:t>
            </a:r>
            <a:r>
              <a:rPr lang="da-DK" sz="1400" dirty="0" err="1">
                <a:latin typeface="Consolas"/>
                <a:cs typeface="Consolas"/>
              </a:rPr>
              <a:t>MergeSamFiles.jar</a:t>
            </a:r>
            <a:endParaRPr lang="da-DK" sz="1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fr-FR" sz="1400" dirty="0" smtClean="0">
                <a:latin typeface="Consolas"/>
                <a:cs typeface="Consolas"/>
              </a:rPr>
              <a:t>    $</a:t>
            </a:r>
            <a:r>
              <a:rPr lang="fr-FR" sz="1400" dirty="0">
                <a:latin typeface="Consolas"/>
                <a:cs typeface="Consolas"/>
              </a:rPr>
              <a:t>{INPUT: ' '.</a:t>
            </a:r>
            <a:r>
              <a:rPr lang="fr-FR" sz="1400" dirty="0" err="1">
                <a:latin typeface="Consolas"/>
                <a:cs typeface="Consolas"/>
              </a:rPr>
              <a:t>join</a:t>
            </a:r>
            <a:r>
              <a:rPr lang="fr-FR" sz="1400" dirty="0">
                <a:latin typeface="Consolas"/>
                <a:cs typeface="Consolas"/>
              </a:rPr>
              <a:t>(['INPUT=' + x for x in INPUT])}</a:t>
            </a:r>
          </a:p>
          <a:p>
            <a:pPr marL="0" indent="0">
              <a:buNone/>
            </a:pPr>
            <a:r>
              <a:rPr lang="fr-FR" sz="1400" dirty="0" smtClean="0">
                <a:latin typeface="Consolas"/>
                <a:cs typeface="Consolas"/>
              </a:rPr>
              <a:t>    USE_THREADING</a:t>
            </a:r>
            <a:r>
              <a:rPr lang="fr-FR" sz="1400" dirty="0">
                <a:latin typeface="Consolas"/>
                <a:cs typeface="Consolas"/>
              </a:rPr>
              <a:t>=</a:t>
            </a:r>
            <a:r>
              <a:rPr lang="fr-FR" sz="1400" dirty="0" err="1">
                <a:latin typeface="Consolas"/>
                <a:cs typeface="Consolas"/>
              </a:rPr>
              <a:t>true</a:t>
            </a:r>
            <a:endParaRPr lang="fr-FR" sz="1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fr-FR" sz="1400" dirty="0" smtClean="0">
                <a:latin typeface="Consolas"/>
                <a:cs typeface="Consolas"/>
              </a:rPr>
              <a:t>    VALIDATION_STRINGENCY</a:t>
            </a:r>
            <a:r>
              <a:rPr lang="fr-FR" sz="1400" dirty="0">
                <a:latin typeface="Consolas"/>
                <a:cs typeface="Consolas"/>
              </a:rPr>
              <a:t>=LENIENT</a:t>
            </a:r>
          </a:p>
          <a:p>
            <a:pPr marL="0" indent="0">
              <a:buNone/>
            </a:pPr>
            <a:r>
              <a:rPr lang="en-US" sz="1400" dirty="0" smtClean="0">
                <a:latin typeface="Consolas"/>
                <a:cs typeface="Consolas"/>
              </a:rPr>
              <a:t>    OUTPUT</a:t>
            </a:r>
            <a:r>
              <a:rPr lang="en-US" sz="1400" dirty="0">
                <a:latin typeface="Consolas"/>
                <a:cs typeface="Consolas"/>
              </a:rPr>
              <a:t>=${INPUT: INPUT[0][:-4] + '_</a:t>
            </a:r>
            <a:r>
              <a:rPr lang="en-US" sz="1400" dirty="0" err="1">
                <a:latin typeface="Consolas"/>
                <a:cs typeface="Consolas"/>
              </a:rPr>
              <a:t>merged.bam</a:t>
            </a:r>
            <a:r>
              <a:rPr lang="en-US" sz="1400" dirty="0">
                <a:latin typeface="Consolas"/>
                <a:cs typeface="Consolas"/>
              </a:rPr>
              <a:t>'}",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   output="${INPUT: INPUT[0][:-4] + '_</a:t>
            </a:r>
            <a:r>
              <a:rPr lang="en-US" sz="1400" dirty="0" err="1">
                <a:latin typeface="Consolas"/>
                <a:cs typeface="Consolas"/>
              </a:rPr>
              <a:t>merged.bam</a:t>
            </a:r>
            <a:r>
              <a:rPr lang="en-US" sz="1400" dirty="0">
                <a:latin typeface="Consolas"/>
                <a:cs typeface="Consolas"/>
              </a:rPr>
              <a:t>'}"</a:t>
            </a:r>
            <a:r>
              <a:rPr lang="en-US" sz="1400" dirty="0" smtClean="0">
                <a:latin typeface="Consolas"/>
                <a:cs typeface="Consolas"/>
              </a:rPr>
              <a:t>)</a:t>
            </a:r>
          </a:p>
          <a:p>
            <a:endParaRPr lang="en-US" sz="1400" dirty="0" smtClean="0">
              <a:solidFill>
                <a:srgbClr val="FF0000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[human_hg19_300]</a:t>
            </a:r>
          </a:p>
          <a:p>
            <a:pPr marL="0" indent="0">
              <a:buNone/>
            </a:pPr>
            <a:r>
              <a:rPr lang="en-US" sz="1400" dirty="0" smtClean="0">
                <a:latin typeface="Consolas"/>
                <a:cs typeface="Consolas"/>
              </a:rPr>
              <a:t>action</a:t>
            </a:r>
            <a:r>
              <a:rPr lang="en-US" sz="1400" dirty="0">
                <a:latin typeface="Consolas"/>
                <a:cs typeface="Consolas"/>
              </a:rPr>
              <a:t>=</a:t>
            </a:r>
            <a:r>
              <a:rPr lang="en-US" sz="1400" dirty="0" err="1">
                <a:solidFill>
                  <a:srgbClr val="FF0000"/>
                </a:solidFill>
                <a:latin typeface="Consolas"/>
                <a:cs typeface="Consolas"/>
              </a:rPr>
              <a:t>RunCommand</a:t>
            </a:r>
            <a:r>
              <a:rPr lang="en-US" sz="1400" dirty="0">
                <a:latin typeface="Consolas"/>
                <a:cs typeface="Consolas"/>
              </a:rPr>
              <a:t>(['${INPUT: "</a:t>
            </a:r>
            <a:r>
              <a:rPr lang="en-US" sz="1400" dirty="0" err="1">
                <a:latin typeface="Consolas"/>
                <a:cs typeface="Consolas"/>
              </a:rPr>
              <a:t>gunzip</a:t>
            </a:r>
            <a:r>
              <a:rPr lang="en-US" sz="1400" dirty="0">
                <a:latin typeface="Consolas"/>
                <a:cs typeface="Consolas"/>
              </a:rPr>
              <a:t> -c" </a:t>
            </a:r>
            <a:endParaRPr lang="en-US" sz="14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if </a:t>
            </a:r>
            <a:r>
              <a:rPr lang="en-US" sz="1400" dirty="0">
                <a:latin typeface="Consolas"/>
                <a:cs typeface="Consolas"/>
              </a:rPr>
              <a:t>INPUT[0].</a:t>
            </a:r>
            <a:r>
              <a:rPr lang="en-US" sz="1400" dirty="0" err="1">
                <a:latin typeface="Consolas"/>
                <a:cs typeface="Consolas"/>
              </a:rPr>
              <a:t>endswith</a:t>
            </a:r>
            <a:r>
              <a:rPr lang="en-US" sz="1400" dirty="0">
                <a:latin typeface="Consolas"/>
                <a:cs typeface="Consolas"/>
              </a:rPr>
              <a:t>(".</a:t>
            </a:r>
            <a:r>
              <a:rPr lang="en-US" sz="1400" dirty="0" err="1">
                <a:latin typeface="Consolas"/>
                <a:cs typeface="Consolas"/>
              </a:rPr>
              <a:t>gz</a:t>
            </a:r>
            <a:r>
              <a:rPr lang="en-US" sz="1400" dirty="0">
                <a:latin typeface="Consolas"/>
                <a:cs typeface="Consolas"/>
              </a:rPr>
              <a:t>") else "cat"} </a:t>
            </a:r>
            <a:endParaRPr lang="en-US" sz="14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$</a:t>
            </a:r>
            <a:r>
              <a:rPr lang="en-US" sz="1400" dirty="0">
                <a:latin typeface="Consolas"/>
                <a:cs typeface="Consolas"/>
              </a:rPr>
              <a:t>{INPUT} | </a:t>
            </a:r>
            <a:r>
              <a:rPr lang="en-US" sz="1400" dirty="0" err="1">
                <a:latin typeface="Consolas"/>
                <a:cs typeface="Consolas"/>
              </a:rPr>
              <a:t>fastqc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stdin</a:t>
            </a:r>
            <a:r>
              <a:rPr lang="en-US" sz="1400" dirty="0">
                <a:latin typeface="Consolas"/>
                <a:cs typeface="Consolas"/>
              </a:rPr>
              <a:t> --</a:t>
            </a:r>
            <a:r>
              <a:rPr lang="en-US" sz="1400" dirty="0" err="1">
                <a:latin typeface="Consolas"/>
                <a:cs typeface="Consolas"/>
              </a:rPr>
              <a:t>outdir</a:t>
            </a:r>
            <a:r>
              <a:rPr lang="en-US" sz="1400" dirty="0">
                <a:latin typeface="Consolas"/>
                <a:cs typeface="Consolas"/>
              </a:rPr>
              <a:t>=${READQC_OUT}',</a:t>
            </a:r>
          </a:p>
          <a:p>
            <a:pPr marL="0" indent="0">
              <a:buNone/>
            </a:pPr>
            <a:r>
              <a:rPr lang="en-US" sz="1400" dirty="0" smtClean="0">
                <a:latin typeface="Consolas"/>
                <a:cs typeface="Consolas"/>
              </a:rPr>
              <a:t>    '</a:t>
            </a:r>
            <a:r>
              <a:rPr lang="en-US" sz="1400" dirty="0">
                <a:latin typeface="Consolas"/>
                <a:cs typeface="Consolas"/>
              </a:rPr>
              <a:t>mv ${READQC_OUT}/</a:t>
            </a:r>
            <a:r>
              <a:rPr lang="en-US" sz="1400" dirty="0" err="1">
                <a:latin typeface="Consolas"/>
                <a:cs typeface="Consolas"/>
              </a:rPr>
              <a:t>stdin_fastqc.html</a:t>
            </a:r>
            <a:r>
              <a:rPr lang="en-US" sz="1400" dirty="0">
                <a:latin typeface="Consolas"/>
                <a:cs typeface="Consolas"/>
              </a:rPr>
              <a:t>  </a:t>
            </a:r>
            <a:endParaRPr lang="en-US" sz="14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 $</a:t>
            </a:r>
            <a:r>
              <a:rPr lang="en-US" sz="1400" dirty="0">
                <a:latin typeface="Consolas"/>
                <a:cs typeface="Consolas"/>
              </a:rPr>
              <a:t>{READQC_OUT}/${SAMPLENAME}_</a:t>
            </a:r>
            <a:r>
              <a:rPr lang="en-US" sz="1400" dirty="0" err="1">
                <a:latin typeface="Consolas"/>
                <a:cs typeface="Consolas"/>
              </a:rPr>
              <a:t>fastqc.html</a:t>
            </a:r>
            <a:r>
              <a:rPr lang="en-US" sz="1400" dirty="0">
                <a:latin typeface="Consolas"/>
                <a:cs typeface="Consolas"/>
              </a:rPr>
              <a:t>'],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   output='${READQC_OUT}/${SAMPLENAME}_</a:t>
            </a:r>
            <a:r>
              <a:rPr lang="en-US" sz="1400" dirty="0" err="1">
                <a:latin typeface="Consolas"/>
                <a:cs typeface="Consolas"/>
              </a:rPr>
              <a:t>fastqc.html</a:t>
            </a:r>
            <a:r>
              <a:rPr lang="en-US" sz="1400" dirty="0">
                <a:latin typeface="Consolas"/>
                <a:cs typeface="Consolas"/>
              </a:rPr>
              <a:t>',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      </a:t>
            </a:r>
            <a:r>
              <a:rPr lang="en-US" sz="1400" dirty="0" smtClean="0">
                <a:solidFill>
                  <a:srgbClr val="FF0000"/>
                </a:solidFill>
                <a:latin typeface="Consolas"/>
                <a:cs typeface="Consolas"/>
              </a:rPr>
              <a:t>submitter</a:t>
            </a:r>
            <a:r>
              <a:rPr lang="en-US" sz="1400" dirty="0">
                <a:latin typeface="Consolas"/>
                <a:cs typeface="Consolas"/>
              </a:rPr>
              <a:t>='</a:t>
            </a:r>
            <a:r>
              <a:rPr lang="en-US" sz="1400" dirty="0" err="1">
                <a:latin typeface="Consolas"/>
                <a:cs typeface="Consolas"/>
              </a:rPr>
              <a:t>sh</a:t>
            </a:r>
            <a:r>
              <a:rPr lang="en-US" sz="1400" dirty="0">
                <a:latin typeface="Consolas"/>
                <a:cs typeface="Consolas"/>
              </a:rPr>
              <a:t> {} &amp;') </a:t>
            </a:r>
            <a:endParaRPr lang="en-US" sz="1400" dirty="0">
              <a:latin typeface="Consolas"/>
              <a:cs typeface="Consola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8836" y="1368433"/>
            <a:ext cx="30221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Run one or more commands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Run in shell mode (IO </a:t>
            </a:r>
            <a:r>
              <a:rPr lang="en-US" dirty="0" smtClean="0"/>
              <a:t>pipes are allowed)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Record execution signature if output files </a:t>
            </a:r>
            <a:r>
              <a:rPr lang="en-US" dirty="0" smtClean="0"/>
              <a:t>are specified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Can be submitted to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47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Customized </a:t>
            </a:r>
            <a:r>
              <a:rPr lang="en-US" dirty="0" smtClean="0"/>
              <a:t>Pipeline Actions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1161" y="611866"/>
            <a:ext cx="745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11306" y="971265"/>
            <a:ext cx="2432694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Subclass of class </a:t>
            </a:r>
            <a:r>
              <a:rPr lang="en-US" dirty="0" err="1" smtClean="0"/>
              <a:t>PipelineAction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Redefine function _execute to perform actions  on input files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Can set pipeline variables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Used in a pipeline using action </a:t>
            </a:r>
            <a:r>
              <a:rPr lang="en-US" dirty="0" err="1" smtClean="0"/>
              <a:t>ImportModules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Comments appear in command “</a:t>
            </a:r>
            <a:r>
              <a:rPr lang="en-US" dirty="0" err="1" smtClean="0">
                <a:latin typeface="Consolas"/>
                <a:cs typeface="Consolas"/>
              </a:rPr>
              <a:t>vtools</a:t>
            </a:r>
            <a:r>
              <a:rPr lang="en-US" dirty="0" smtClean="0">
                <a:latin typeface="Consolas"/>
                <a:cs typeface="Consolas"/>
              </a:rPr>
              <a:t> show action ACTION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9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6882" y="1249029"/>
            <a:ext cx="8325872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Variant Pipeline Tools</a:t>
            </a:r>
            <a:r>
              <a:rPr lang="en-US" sz="2800" dirty="0" smtClean="0"/>
              <a:t> </a:t>
            </a:r>
            <a:r>
              <a:rPr lang="en-US" sz="2800" dirty="0" smtClean="0"/>
              <a:t>is designed to </a:t>
            </a:r>
            <a:r>
              <a:rPr lang="en-US" sz="2800" dirty="0" smtClean="0"/>
              <a:t>implement, share, and execute arbitrary (bioinformatics) pipelines.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It is (hopefully) easy to use, share, read/write, </a:t>
            </a:r>
            <a:r>
              <a:rPr lang="en-US" sz="2800" dirty="0" smtClean="0"/>
              <a:t>flexible, extensible, and fault-tolerant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It has been used by variant tools users for a while (but no one has shared their pipelines with us)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76882" y="3723181"/>
            <a:ext cx="8183556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 smtClean="0"/>
              <a:t>However,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It is NOT designed to handle huge amount of data on the cloud (no features such as </a:t>
            </a:r>
            <a:r>
              <a:rPr lang="en-US" sz="2800" dirty="0" err="1" smtClean="0"/>
              <a:t>MapReduce</a:t>
            </a:r>
            <a:r>
              <a:rPr lang="en-US" sz="2800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It can be troublesome to maintain a large collection of pipelines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38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600" y="5302508"/>
            <a:ext cx="6462513" cy="155549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Grant </a:t>
            </a:r>
            <a:r>
              <a:rPr lang="en-US" dirty="0" smtClean="0">
                <a:latin typeface="Calibri"/>
                <a:ea typeface="ＭＳ 明朝"/>
              </a:rPr>
              <a:t>1R01HG005859 (Dr. Paul </a:t>
            </a:r>
            <a:r>
              <a:rPr lang="en-US" dirty="0" err="1" smtClean="0">
                <a:latin typeface="Calibri"/>
                <a:ea typeface="ＭＳ 明朝"/>
              </a:rPr>
              <a:t>Scheet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Prevent Cancer Foundation</a:t>
            </a:r>
          </a:p>
          <a:p>
            <a:r>
              <a:rPr lang="en-US" dirty="0" smtClean="0"/>
              <a:t>The Michael and Susan Dell Foundation </a:t>
            </a:r>
          </a:p>
          <a:p>
            <a:r>
              <a:rPr lang="en-US" dirty="0" smtClean="0"/>
              <a:t>The Chapman Foundation</a:t>
            </a:r>
          </a:p>
          <a:p>
            <a:r>
              <a:rPr lang="en-US" dirty="0" smtClean="0"/>
              <a:t>MD Anderson High Performance Computing Cluster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144" y="1143000"/>
            <a:ext cx="325966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700" dirty="0" err="1"/>
              <a:t>Gao</a:t>
            </a:r>
            <a:r>
              <a:rPr lang="en-US" sz="2700" dirty="0"/>
              <a:t> Wang</a:t>
            </a:r>
          </a:p>
          <a:p>
            <a:pPr marL="285750" indent="-285750">
              <a:buFont typeface="Arial"/>
              <a:buChar char="•"/>
            </a:pPr>
            <a:r>
              <a:rPr lang="en-US" sz="2700" dirty="0" smtClean="0"/>
              <a:t>Dr. Chris Amos</a:t>
            </a:r>
          </a:p>
          <a:p>
            <a:pPr marL="285750" indent="-285750">
              <a:buFont typeface="Arial"/>
              <a:buChar char="•"/>
            </a:pPr>
            <a:r>
              <a:rPr lang="en-US" sz="2700" dirty="0"/>
              <a:t>Dr. Paul </a:t>
            </a:r>
            <a:r>
              <a:rPr lang="en-US" sz="2700" dirty="0" err="1"/>
              <a:t>Scheet</a:t>
            </a:r>
            <a:endParaRPr lang="en-US" sz="2700" dirty="0"/>
          </a:p>
          <a:p>
            <a:pPr marL="285750" indent="-285750">
              <a:buFont typeface="Arial"/>
              <a:buChar char="•"/>
            </a:pPr>
            <a:r>
              <a:rPr lang="en-US" sz="2700" dirty="0"/>
              <a:t>Dr. Biao Li</a:t>
            </a:r>
          </a:p>
          <a:p>
            <a:pPr marL="285750" indent="-285750">
              <a:buFont typeface="Arial"/>
              <a:buChar char="•"/>
            </a:pPr>
            <a:r>
              <a:rPr lang="en-US" sz="2700" dirty="0" smtClean="0"/>
              <a:t>Dr. Suzanne Leal</a:t>
            </a:r>
          </a:p>
          <a:p>
            <a:pPr marL="285750" indent="-285750">
              <a:buFont typeface="Arial"/>
              <a:buChar char="•"/>
            </a:pPr>
            <a:r>
              <a:rPr lang="en-US" sz="2700" dirty="0" smtClean="0"/>
              <a:t>Dr. John Weinstein</a:t>
            </a:r>
          </a:p>
          <a:p>
            <a:pPr marL="285750" indent="-285750">
              <a:buFont typeface="Arial"/>
              <a:buChar char="•"/>
            </a:pPr>
            <a:r>
              <a:rPr lang="en-US" sz="2700" dirty="0" smtClean="0"/>
              <a:t>and others</a:t>
            </a:r>
            <a:endParaRPr lang="en-US" sz="2700" dirty="0"/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12" y="3600104"/>
            <a:ext cx="1566333" cy="1566333"/>
          </a:xfrm>
          <a:prstGeom prst="rect">
            <a:avLst/>
          </a:prstGeom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85" y="3494004"/>
            <a:ext cx="1500272" cy="1500272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63" y="781050"/>
            <a:ext cx="1993536" cy="2658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2757" y="939414"/>
            <a:ext cx="1498126" cy="2059923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11" y="3218705"/>
            <a:ext cx="1738424" cy="17725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5807" y="1263207"/>
            <a:ext cx="1223986" cy="168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3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Implementations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4746" y="1469863"/>
            <a:ext cx="3603451" cy="458587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Script </a:t>
            </a:r>
            <a:r>
              <a:rPr lang="en-US" sz="4000" dirty="0" smtClean="0"/>
              <a:t>based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Shell</a:t>
            </a:r>
            <a:r>
              <a:rPr lang="en-US" dirty="0"/>
              <a:t>, P</a:t>
            </a:r>
            <a:r>
              <a:rPr lang="en-US" dirty="0" smtClean="0"/>
              <a:t>erl</a:t>
            </a:r>
            <a:r>
              <a:rPr lang="en-US" dirty="0"/>
              <a:t>, </a:t>
            </a:r>
            <a:r>
              <a:rPr lang="en-US" dirty="0" smtClean="0"/>
              <a:t>Python</a:t>
            </a:r>
            <a:r>
              <a:rPr lang="en-US" dirty="0"/>
              <a:t>, …</a:t>
            </a:r>
          </a:p>
          <a:p>
            <a:endParaRPr lang="en-US" dirty="0" smtClean="0"/>
          </a:p>
          <a:p>
            <a:r>
              <a:rPr lang="en-US" dirty="0" smtClean="0"/>
              <a:t>Pros: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Extremely </a:t>
            </a:r>
            <a:r>
              <a:rPr lang="en-US" dirty="0" smtClean="0"/>
              <a:t>flexible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Familiar to most researchers</a:t>
            </a:r>
          </a:p>
          <a:p>
            <a:endParaRPr lang="en-US" dirty="0" smtClean="0"/>
          </a:p>
          <a:p>
            <a:r>
              <a:rPr lang="en-US" dirty="0" smtClean="0"/>
              <a:t>Cons: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Documentation is usually lacking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Usually lengthy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Difficult to read and modify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Less scalable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Usually lack of advanced execution control features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4799" y="1463035"/>
            <a:ext cx="4723374" cy="480131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Specification based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Galaxy, </a:t>
            </a:r>
            <a:r>
              <a:rPr lang="en-US" dirty="0" err="1" smtClean="0"/>
              <a:t>SeqWare</a:t>
            </a:r>
            <a:r>
              <a:rPr lang="en-US" dirty="0" smtClean="0"/>
              <a:t>, </a:t>
            </a:r>
            <a:r>
              <a:rPr lang="en-US" dirty="0" err="1" smtClean="0"/>
              <a:t>Nimbix</a:t>
            </a:r>
            <a:r>
              <a:rPr lang="en-US" dirty="0" smtClean="0"/>
              <a:t>, …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Pros: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Separation of logic and execution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Extremely </a:t>
            </a:r>
            <a:r>
              <a:rPr lang="en-US" dirty="0"/>
              <a:t>powerful on </a:t>
            </a:r>
            <a:r>
              <a:rPr lang="en-US" dirty="0" smtClean="0"/>
              <a:t>cluster or </a:t>
            </a:r>
            <a:r>
              <a:rPr lang="en-US" dirty="0"/>
              <a:t>cloud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Documentation is usually provided</a:t>
            </a:r>
          </a:p>
          <a:p>
            <a:endParaRPr lang="en-US" dirty="0" smtClean="0"/>
          </a:p>
          <a:p>
            <a:r>
              <a:rPr lang="en-US" dirty="0" smtClean="0"/>
              <a:t>Cons: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Platform</a:t>
            </a:r>
            <a:r>
              <a:rPr lang="en-US" dirty="0" smtClean="0"/>
              <a:t>/vendor</a:t>
            </a:r>
            <a:r>
              <a:rPr lang="en-US" dirty="0"/>
              <a:t>-dependent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Can be difficult to install and execute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Steeper learning curve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XML-based configuration files can be difficult to write and </a:t>
            </a:r>
            <a:r>
              <a:rPr lang="en-US" dirty="0" smtClean="0"/>
              <a:t>modify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Some are not flexible and extensible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4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420" y="1048903"/>
            <a:ext cx="8229600" cy="2032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Variant Tools</a:t>
            </a:r>
            <a:r>
              <a:rPr lang="en-US" dirty="0" smtClean="0"/>
              <a:t> is a software tools for the integrated analysis of genetic variants for next-generation sequencing studies.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731298075"/>
              </p:ext>
            </p:extLst>
          </p:nvPr>
        </p:nvGraphicFramePr>
        <p:xfrm>
          <a:off x="-767948" y="2628510"/>
          <a:ext cx="5749767" cy="4105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460006" y="2628510"/>
            <a:ext cx="44698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558ED5"/>
                </a:solidFill>
              </a:rPr>
              <a:t>Variant Tools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manipulation, annotation, and 	selection of variants</a:t>
            </a:r>
          </a:p>
          <a:p>
            <a:r>
              <a:rPr lang="en-US" sz="2000" b="1" dirty="0" smtClean="0">
                <a:solidFill>
                  <a:srgbClr val="558ED5"/>
                </a:solidFill>
              </a:rPr>
              <a:t>Variant Association Tools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rare variant 	association analysis</a:t>
            </a:r>
          </a:p>
          <a:p>
            <a:r>
              <a:rPr lang="en-US" sz="2000" b="1" dirty="0" smtClean="0">
                <a:solidFill>
                  <a:srgbClr val="558ED5"/>
                </a:solidFill>
              </a:rPr>
              <a:t>Variant Simulation Tools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Simulation of realistic samples 	with 	rare variants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Variant Pipeline Tools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Execution of 	variant tools and other 	bioinformatics pipelines.</a:t>
            </a:r>
          </a:p>
          <a:p>
            <a:r>
              <a:rPr lang="en-US" sz="2000" b="1" dirty="0" smtClean="0">
                <a:solidFill>
                  <a:srgbClr val="558ED5"/>
                </a:solidFill>
              </a:rPr>
              <a:t>Utilities and reporting tools</a:t>
            </a:r>
            <a:endParaRPr lang="en-US" sz="2000" b="1" dirty="0">
              <a:solidFill>
                <a:srgbClr val="558ED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7157" y="6488668"/>
            <a:ext cx="497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 Lucas et al. 2012, Wang et al. 2014, Peng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 Pipeline Tools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6882" y="1412262"/>
            <a:ext cx="80813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Variant Pipeline Tools </a:t>
            </a:r>
            <a:r>
              <a:rPr lang="en-US" sz="2800" dirty="0"/>
              <a:t>is a module of </a:t>
            </a:r>
            <a:r>
              <a:rPr lang="en-US" sz="2800" i="1" dirty="0"/>
              <a:t>Variant Tools </a:t>
            </a:r>
            <a:r>
              <a:rPr lang="en-US" sz="2800" dirty="0"/>
              <a:t>that provides a light-weight </a:t>
            </a:r>
            <a:r>
              <a:rPr lang="en-US" sz="2800" dirty="0" smtClean="0"/>
              <a:t>pipeline specification </a:t>
            </a:r>
            <a:r>
              <a:rPr lang="en-US" sz="2800" dirty="0"/>
              <a:t>and execution mechanism for </a:t>
            </a:r>
            <a:r>
              <a:rPr lang="en-US" sz="2800" dirty="0" smtClean="0"/>
              <a:t>bioinformatics projects. </a:t>
            </a:r>
          </a:p>
          <a:p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6882" y="3853542"/>
            <a:ext cx="4094904" cy="18201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Easy </a:t>
            </a:r>
            <a:r>
              <a:rPr lang="en-US" sz="2800" dirty="0"/>
              <a:t>to use</a:t>
            </a:r>
          </a:p>
          <a:p>
            <a:r>
              <a:rPr lang="en-US" sz="2800" dirty="0" smtClean="0"/>
              <a:t>Easy to share </a:t>
            </a:r>
          </a:p>
          <a:p>
            <a:r>
              <a:rPr lang="en-US" sz="2800" dirty="0"/>
              <a:t>Easy to read/write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80642" y="3853542"/>
            <a:ext cx="4058557" cy="2488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Flexible </a:t>
            </a:r>
          </a:p>
          <a:p>
            <a:r>
              <a:rPr lang="en-US" sz="2800" dirty="0" smtClean="0"/>
              <a:t>Extensible</a:t>
            </a:r>
          </a:p>
          <a:p>
            <a:r>
              <a:rPr lang="en-US" sz="2800" dirty="0" smtClean="0"/>
              <a:t>Fault-tolerant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76882" y="3029681"/>
            <a:ext cx="3384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VPT</a:t>
            </a:r>
            <a:r>
              <a:rPr lang="en-US" sz="2800" dirty="0" smtClean="0"/>
              <a:t> is designed to be: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340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Features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6382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commands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14007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Consolas"/>
                <a:cs typeface="Consolas"/>
              </a:rPr>
              <a:t>vtools</a:t>
            </a:r>
            <a:r>
              <a:rPr lang="en-US" sz="2400" dirty="0" smtClean="0">
                <a:latin typeface="Consolas"/>
                <a:cs typeface="Consolas"/>
              </a:rPr>
              <a:t> show pipelines</a:t>
            </a:r>
          </a:p>
          <a:p>
            <a:r>
              <a:rPr lang="en-US" sz="2400" dirty="0" err="1" smtClean="0">
                <a:latin typeface="Consolas"/>
                <a:cs typeface="Consolas"/>
              </a:rPr>
              <a:t>vtools</a:t>
            </a:r>
            <a:r>
              <a:rPr lang="en-US" sz="2400" dirty="0" smtClean="0">
                <a:latin typeface="Consolas"/>
                <a:cs typeface="Consolas"/>
              </a:rPr>
              <a:t> show pipeline SPECFILE</a:t>
            </a:r>
          </a:p>
          <a:p>
            <a:r>
              <a:rPr lang="en-US" sz="2400" dirty="0" err="1" smtClean="0">
                <a:latin typeface="Consolas"/>
                <a:cs typeface="Consolas"/>
              </a:rPr>
              <a:t>vtools</a:t>
            </a:r>
            <a:r>
              <a:rPr lang="en-US" sz="2400" dirty="0" smtClean="0">
                <a:latin typeface="Consolas"/>
                <a:cs typeface="Consolas"/>
              </a:rPr>
              <a:t> execute SPECFILE [PIPELINE] [options]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0994" y="3514382"/>
            <a:ext cx="7775806" cy="2246769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It can be time consuming to set up the running environment (install tools) and download resources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Sharing of environment and resources is possible but is administratively challenging 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3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all available pipelines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071" y="1143000"/>
            <a:ext cx="9144000" cy="8940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1130" y="1006926"/>
            <a:ext cx="604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 all available  spec files in the variant tools repositories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36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4648</TotalTime>
  <Words>2034</Words>
  <Application>Microsoft Macintosh PowerPoint</Application>
  <PresentationFormat>On-screen Show (4:3)</PresentationFormat>
  <Paragraphs>381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RNA Seq data analysis using   Variant Pipeline Tools</vt:lpstr>
      <vt:lpstr>Why yet another pipeline tool?</vt:lpstr>
      <vt:lpstr>Challenges for Bioinformatics Pipelines</vt:lpstr>
      <vt:lpstr>Pipeline Implementations</vt:lpstr>
      <vt:lpstr>Variant Tools</vt:lpstr>
      <vt:lpstr>Variant Pipeline Tools</vt:lpstr>
      <vt:lpstr>Features</vt:lpstr>
      <vt:lpstr>Three commands to remember</vt:lpstr>
      <vt:lpstr>Show all available pipelines</vt:lpstr>
      <vt:lpstr>Show details of a local or online pipelines</vt:lpstr>
      <vt:lpstr>Execute a Pipeline</vt:lpstr>
      <vt:lpstr>The Variant Tools Repository</vt:lpstr>
      <vt:lpstr>A Galaxy pipeline file</vt:lpstr>
      <vt:lpstr>A Variant Pipeline Tools Spec File</vt:lpstr>
      <vt:lpstr>Allowed Actions</vt:lpstr>
      <vt:lpstr>Available actions</vt:lpstr>
      <vt:lpstr>Flexible pipeline execution path</vt:lpstr>
      <vt:lpstr>Parallel Execution</vt:lpstr>
      <vt:lpstr>Fault-tolerant Execution</vt:lpstr>
      <vt:lpstr>A comprehensive RNA Seq analysis pipeline</vt:lpstr>
      <vt:lpstr>RNA Seq analysis work flow</vt:lpstr>
      <vt:lpstr>Monitor the Progress of Jobs</vt:lpstr>
      <vt:lpstr>Output of RNA Seq pipeline</vt:lpstr>
      <vt:lpstr>Technical Details (Please feel free to leave if you are not technically oriented)</vt:lpstr>
      <vt:lpstr>ini style spec file format</vt:lpstr>
      <vt:lpstr>Command line arguments</vt:lpstr>
      <vt:lpstr>Pipeline Variables</vt:lpstr>
      <vt:lpstr>Lambda function of variables</vt:lpstr>
      <vt:lpstr>Input and input emitters</vt:lpstr>
      <vt:lpstr>The RunCommand Action</vt:lpstr>
      <vt:lpstr>Customized Pipeline Actions</vt:lpstr>
      <vt:lpstr>Summary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Variant Simulation Tools</dc:title>
  <dc:creator>Bo Peng</dc:creator>
  <cp:lastModifiedBy>Bo Peng</cp:lastModifiedBy>
  <cp:revision>153</cp:revision>
  <dcterms:created xsi:type="dcterms:W3CDTF">2014-09-22T19:08:57Z</dcterms:created>
  <dcterms:modified xsi:type="dcterms:W3CDTF">2015-01-12T14:40:48Z</dcterms:modified>
</cp:coreProperties>
</file>